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4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88" autoAdjust="0"/>
    <p:restoredTop sz="95668" autoAdjust="0"/>
  </p:normalViewPr>
  <p:slideViewPr>
    <p:cSldViewPr>
      <p:cViewPr>
        <p:scale>
          <a:sx n="75" d="100"/>
          <a:sy n="75" d="100"/>
        </p:scale>
        <p:origin x="-1236" y="3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BB75D3-37C6-4D74-997F-203AF3355259}" type="datetimeFigureOut">
              <a:rPr lang="en-US" smtClean="0"/>
              <a:t>12/15/2024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FE9F10-9C93-4D31-A4CA-E0639FD0A6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9762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FE9F10-9C93-4D31-A4CA-E0639FD0A6E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3674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304802" y="329185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0" name="Rounded Rectangle 9"/>
          <p:cNvSpPr/>
          <p:nvPr/>
        </p:nvSpPr>
        <p:spPr>
          <a:xfrm>
            <a:off x="418597" y="434162"/>
            <a:ext cx="8306809" cy="3108960"/>
          </a:xfrm>
          <a:prstGeom prst="roundRect">
            <a:avLst>
              <a:gd name="adj" fmla="val 4578"/>
            </a:avLst>
          </a:prstGeom>
          <a:gradFill rotWithShape="1">
            <a:gsLst>
              <a:gs pos="0">
                <a:schemeClr val="bg1">
                  <a:tint val="75000"/>
                  <a:satMod val="150000"/>
                </a:schemeClr>
              </a:gs>
              <a:gs pos="55000">
                <a:schemeClr val="bg1">
                  <a:shade val="75000"/>
                  <a:satMod val="100000"/>
                </a:schemeClr>
              </a:gs>
              <a:gs pos="100000">
                <a:schemeClr val="bg1">
                  <a:shade val="35000"/>
                  <a:satMod val="100000"/>
                </a:schemeClr>
              </a:gs>
            </a:gsLst>
            <a:path path="circle">
              <a:fillToRect l="50000" t="175000" r="50000" b="-75000"/>
            </a:path>
          </a:gra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722376" y="1820206"/>
            <a:ext cx="7772400" cy="1828800"/>
          </a:xfrm>
        </p:spPr>
        <p:txBody>
          <a:bodyPr lIns="45720" rIns="45720" bIns="45720"/>
          <a:lstStyle>
            <a:lvl1pPr algn="r">
              <a:defRPr sz="4500" b="1">
                <a:solidFill>
                  <a:schemeClr val="accent1">
                    <a:tint val="88000"/>
                    <a:satMod val="150000"/>
                  </a:schemeClr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20" name="Subtitle 19"/>
          <p:cNvSpPr>
            <a:spLocks noGrp="1"/>
          </p:cNvSpPr>
          <p:nvPr>
            <p:ph type="subTitle" idx="1"/>
          </p:nvPr>
        </p:nvSpPr>
        <p:spPr>
          <a:xfrm>
            <a:off x="722376" y="3685032"/>
            <a:ext cx="7772400" cy="914400"/>
          </a:xfrm>
        </p:spPr>
        <p:txBody>
          <a:bodyPr lIns="182880" tIns="0"/>
          <a:lstStyle>
            <a:lvl1pPr marL="36576" indent="0" algn="r">
              <a:spcBef>
                <a:spcPts val="0"/>
              </a:spcBef>
              <a:buNone/>
              <a:defRPr sz="2000">
                <a:solidFill>
                  <a:schemeClr val="bg2">
                    <a:shade val="25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19" name="Date Placeholder 18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4C0EA97E-D31F-43A7-BBFD-1025AE3F7133}" type="datetimeFigureOut">
              <a:rPr lang="en-US" smtClean="0"/>
              <a:t>12/15/2024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7A5A913-05B1-4159-9CC8-43D5F932DF7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983480"/>
            <a:ext cx="8183880" cy="1051560"/>
          </a:xfrm>
        </p:spPr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2920" y="530352"/>
            <a:ext cx="8183880" cy="4187952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4C0EA97E-D31F-43A7-BBFD-1025AE3F7133}" type="datetimeFigureOut">
              <a:rPr lang="en-US" smtClean="0"/>
              <a:t>12/15/2024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7A5A913-05B1-4159-9CC8-43D5F932DF7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533405"/>
            <a:ext cx="1981200" cy="5257799"/>
          </a:xfrm>
        </p:spPr>
        <p:txBody>
          <a:bodyPr vert="eaVert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3400" y="533403"/>
            <a:ext cx="5943600" cy="525780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4C0EA97E-D31F-43A7-BBFD-1025AE3F7133}" type="datetimeFigureOut">
              <a:rPr lang="en-US" smtClean="0"/>
              <a:t>12/15/2024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7A5A913-05B1-4159-9CC8-43D5F932DF7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983480"/>
            <a:ext cx="8183880" cy="1051560"/>
          </a:xfrm>
        </p:spPr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530352"/>
            <a:ext cx="8183880" cy="4187952"/>
          </a:xfrm>
        </p:spPr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4C0EA97E-D31F-43A7-BBFD-1025AE3F7133}" type="datetimeFigureOut">
              <a:rPr lang="en-US" smtClean="0"/>
              <a:t>12/15/2024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7A5A913-05B1-4159-9CC8-43D5F932DF7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304802" y="329185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1" name="Rounded Rectangle 10"/>
          <p:cNvSpPr/>
          <p:nvPr/>
        </p:nvSpPr>
        <p:spPr>
          <a:xfrm>
            <a:off x="418597" y="434163"/>
            <a:ext cx="8306809" cy="4341329"/>
          </a:xfrm>
          <a:prstGeom prst="roundRect">
            <a:avLst>
              <a:gd name="adj" fmla="val 2127"/>
            </a:avLst>
          </a:prstGeom>
          <a:gradFill rotWithShape="1">
            <a:gsLst>
              <a:gs pos="0">
                <a:schemeClr val="bg1">
                  <a:tint val="75000"/>
                  <a:satMod val="150000"/>
                </a:schemeClr>
              </a:gs>
              <a:gs pos="55000">
                <a:schemeClr val="bg1">
                  <a:shade val="75000"/>
                  <a:satMod val="100000"/>
                </a:schemeClr>
              </a:gs>
              <a:gs pos="100000">
                <a:schemeClr val="bg1">
                  <a:shade val="35000"/>
                  <a:satMod val="100000"/>
                </a:schemeClr>
              </a:gs>
            </a:gsLst>
            <a:path path="circle">
              <a:fillToRect l="50000" t="175000" r="50000" b="-75000"/>
            </a:path>
          </a:gra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344" y="4928616"/>
            <a:ext cx="8183880" cy="676656"/>
          </a:xfrm>
        </p:spPr>
        <p:txBody>
          <a:bodyPr lIns="91440" bIns="0" anchor="b"/>
          <a:lstStyle>
            <a:lvl1pPr algn="l">
              <a:buNone/>
              <a:defRPr sz="3600" b="0" cap="none" baseline="0">
                <a:solidFill>
                  <a:schemeClr val="bg2">
                    <a:shade val="25000"/>
                  </a:schemeClr>
                </a:solidFill>
                <a:effectLst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344" y="5624484"/>
            <a:ext cx="8183880" cy="420624"/>
          </a:xfrm>
        </p:spPr>
        <p:txBody>
          <a:bodyPr lIns="118872" tIns="0" anchor="t"/>
          <a:lstStyle>
            <a:lvl1pPr marL="0" marR="36576" indent="0" algn="l"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1">
                    <a:shade val="50000"/>
                    <a:satMod val="110000"/>
                  </a:schemeClr>
                </a:solidFill>
                <a:effectLst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4C0EA97E-D31F-43A7-BBFD-1025AE3F7133}" type="datetimeFigureOut">
              <a:rPr lang="en-US" smtClean="0"/>
              <a:t>12/15/2024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7A5A913-05B1-4159-9CC8-43D5F932DF7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4352" y="530352"/>
            <a:ext cx="3931920" cy="4389120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5360" y="530352"/>
            <a:ext cx="3931920" cy="4389120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4C0EA97E-D31F-43A7-BBFD-1025AE3F7133}" type="datetimeFigureOut">
              <a:rPr lang="en-US" smtClean="0"/>
              <a:t>12/15/2024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7A5A913-05B1-4159-9CC8-43D5F932DF7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983480"/>
            <a:ext cx="8183880" cy="1051560"/>
          </a:xfrm>
        </p:spPr>
        <p:txBody>
          <a:bodyPr anchor="b"/>
          <a:lstStyle>
            <a:lvl1pPr>
              <a:defRPr b="1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7224" y="579438"/>
            <a:ext cx="3931920" cy="792162"/>
          </a:xfrm>
        </p:spPr>
        <p:txBody>
          <a:bodyPr lIns="146304" anchor="ctr"/>
          <a:lstStyle>
            <a:lvl1pPr marL="0" indent="0" algn="l">
              <a:buNone/>
              <a:defRPr sz="2400" b="1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52169" y="579438"/>
            <a:ext cx="3931920" cy="792162"/>
          </a:xfrm>
        </p:spPr>
        <p:txBody>
          <a:bodyPr lIns="137160" anchor="ctr"/>
          <a:lstStyle>
            <a:lvl1pPr marL="0" indent="0" algn="l">
              <a:buNone/>
              <a:defRPr sz="2400" b="1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607224" y="1447800"/>
            <a:ext cx="3931920" cy="3489960"/>
          </a:xfrm>
        </p:spPr>
        <p:txBody>
          <a:bodyPr anchor="t"/>
          <a:lstStyle>
            <a:lvl1pPr algn="l">
              <a:defRPr sz="2400"/>
            </a:lvl1pPr>
            <a:lvl2pPr algn="l">
              <a:defRPr sz="2000"/>
            </a:lvl2pPr>
            <a:lvl3pPr algn="l">
              <a:defRPr sz="1800"/>
            </a:lvl3pPr>
            <a:lvl4pPr algn="l">
              <a:defRPr sz="1600"/>
            </a:lvl4pPr>
            <a:lvl5pPr algn="l"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52169" y="1447800"/>
            <a:ext cx="3931920" cy="3489960"/>
          </a:xfrm>
        </p:spPr>
        <p:txBody>
          <a:bodyPr anchor="t"/>
          <a:lstStyle>
            <a:lvl1pPr algn="l">
              <a:defRPr sz="2400"/>
            </a:lvl1pPr>
            <a:lvl2pPr algn="l">
              <a:defRPr sz="2000"/>
            </a:lvl2pPr>
            <a:lvl3pPr algn="l">
              <a:defRPr sz="1800"/>
            </a:lvl3pPr>
            <a:lvl4pPr algn="l">
              <a:defRPr sz="1600"/>
            </a:lvl4pPr>
            <a:lvl5pPr algn="l"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4C0EA97E-D31F-43A7-BBFD-1025AE3F7133}" type="datetimeFigureOut">
              <a:rPr lang="en-US" smtClean="0"/>
              <a:t>12/15/2024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7A5A913-05B1-4159-9CC8-43D5F932DF7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4C0EA97E-D31F-43A7-BBFD-1025AE3F7133}" type="datetimeFigureOut">
              <a:rPr lang="en-US" smtClean="0"/>
              <a:t>12/15/2024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7A5A913-05B1-4159-9CC8-43D5F932DF7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304802" y="329185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4C0EA97E-D31F-43A7-BBFD-1025AE3F7133}" type="datetimeFigureOut">
              <a:rPr lang="en-US" smtClean="0"/>
              <a:t>12/15/2024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7A5A913-05B1-4159-9CC8-43D5F932DF7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8784" y="533400"/>
            <a:ext cx="2971800" cy="914400"/>
          </a:xfrm>
        </p:spPr>
        <p:txBody>
          <a:bodyPr anchor="b"/>
          <a:lstStyle>
            <a:lvl1pPr algn="l">
              <a:buNone/>
              <a:defRPr sz="2200" b="1">
                <a:solidFill>
                  <a:schemeClr val="accent1"/>
                </a:solidFill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5538847" y="1447803"/>
            <a:ext cx="2971800" cy="4206112"/>
          </a:xfrm>
        </p:spPr>
        <p:txBody>
          <a:bodyPr lIns="91440"/>
          <a:lstStyle>
            <a:lvl1pPr marL="18288" marR="18288" indent="0"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>
              <a:buNone/>
              <a:defRPr sz="1200">
                <a:solidFill>
                  <a:schemeClr val="tx1"/>
                </a:solidFill>
              </a:defRPr>
            </a:lvl2pPr>
            <a:lvl3pPr>
              <a:buNone/>
              <a:defRPr sz="1000">
                <a:solidFill>
                  <a:schemeClr val="tx1"/>
                </a:solidFill>
              </a:defRPr>
            </a:lvl3pPr>
            <a:lvl4pPr>
              <a:buNone/>
              <a:defRPr sz="900">
                <a:solidFill>
                  <a:schemeClr val="tx1"/>
                </a:solidFill>
              </a:defRPr>
            </a:lvl4pPr>
            <a:lvl5pPr>
              <a:buNone/>
              <a:defRPr sz="900">
                <a:solidFill>
                  <a:schemeClr val="tx1"/>
                </a:solidFill>
              </a:defRPr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761374" y="930145"/>
            <a:ext cx="4626159" cy="4724402"/>
          </a:xfrm>
        </p:spPr>
        <p:txBody>
          <a:bodyPr/>
          <a:lstStyle>
            <a:lvl1pPr>
              <a:defRPr sz="2800">
                <a:solidFill>
                  <a:schemeClr val="tx1"/>
                </a:solidFill>
              </a:defRPr>
            </a:lvl1pPr>
            <a:lvl2pPr>
              <a:defRPr sz="2600">
                <a:solidFill>
                  <a:schemeClr val="tx1"/>
                </a:solidFill>
              </a:defRPr>
            </a:lvl2pPr>
            <a:lvl3pPr>
              <a:defRPr sz="2400">
                <a:solidFill>
                  <a:schemeClr val="tx1"/>
                </a:solidFill>
              </a:defRPr>
            </a:lvl3pPr>
            <a:lvl4pPr>
              <a:defRPr sz="2000">
                <a:solidFill>
                  <a:schemeClr val="tx1"/>
                </a:solidFill>
              </a:defRPr>
            </a:lvl4pPr>
            <a:lvl5pPr>
              <a:defRPr sz="2000">
                <a:solidFill>
                  <a:schemeClr val="tx1"/>
                </a:solidFill>
              </a:defRPr>
            </a:lvl5pPr>
            <a:lvl6pPr>
              <a:buNone/>
              <a:defRPr/>
            </a:lvl6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4C0EA97E-D31F-43A7-BBFD-1025AE3F7133}" type="datetimeFigureOut">
              <a:rPr lang="en-US" smtClean="0"/>
              <a:t>12/15/2024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7A5A913-05B1-4159-9CC8-43D5F932DF7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304802" y="329185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1" name="Round Single Corner Rectangle 10"/>
          <p:cNvSpPr/>
          <p:nvPr/>
        </p:nvSpPr>
        <p:spPr>
          <a:xfrm>
            <a:off x="6400800" y="434162"/>
            <a:ext cx="2324605" cy="4343400"/>
          </a:xfrm>
          <a:prstGeom prst="round1Rect">
            <a:avLst>
              <a:gd name="adj" fmla="val 2748"/>
            </a:avLst>
          </a:prstGeom>
          <a:solidFill>
            <a:srgbClr val="1C1C1C"/>
          </a:soli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012056"/>
            <a:ext cx="8229600" cy="1051560"/>
          </a:xfrm>
        </p:spPr>
        <p:txBody>
          <a:bodyPr anchor="t"/>
          <a:lstStyle>
            <a:lvl1pPr algn="l">
              <a:buNone/>
              <a:defRPr sz="3600" b="0">
                <a:solidFill>
                  <a:schemeClr val="bg2">
                    <a:shade val="25000"/>
                  </a:schemeClr>
                </a:solidFill>
                <a:effectLst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White">
          <a:xfrm>
            <a:off x="6462712" y="533401"/>
            <a:ext cx="2240280" cy="4211480"/>
          </a:xfrm>
        </p:spPr>
        <p:txBody>
          <a:bodyPr lIns="91440"/>
          <a:lstStyle>
            <a:lvl1pPr marL="45720" indent="0" algn="l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>
              <a:defRPr sz="1200">
                <a:solidFill>
                  <a:srgbClr val="FFFFFF"/>
                </a:solidFill>
              </a:defRPr>
            </a:lvl2pPr>
            <a:lvl3pPr>
              <a:defRPr sz="1000">
                <a:solidFill>
                  <a:srgbClr val="FFFFFF"/>
                </a:solidFill>
              </a:defRPr>
            </a:lvl3pPr>
            <a:lvl4pPr>
              <a:defRPr sz="900">
                <a:solidFill>
                  <a:srgbClr val="FFFFFF"/>
                </a:solidFill>
              </a:defRPr>
            </a:lvl4pPr>
            <a:lvl5pPr>
              <a:defRPr sz="900">
                <a:solidFill>
                  <a:srgbClr val="FFFFFF"/>
                </a:solidFill>
              </a:defRPr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4C0EA97E-D31F-43A7-BBFD-1025AE3F7133}" type="datetimeFigureOut">
              <a:rPr lang="en-US" smtClean="0"/>
              <a:t>12/15/2024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7A5A913-05B1-4159-9CC8-43D5F932DF78}" type="slidenum">
              <a:rPr lang="en-US" smtClean="0"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21480" y="435768"/>
            <a:ext cx="5925312" cy="4343400"/>
          </a:xfrm>
          <a:prstGeom prst="snipRoundRect">
            <a:avLst>
              <a:gd name="adj1" fmla="val 1040"/>
              <a:gd name="adj2" fmla="val 0"/>
            </a:avLst>
          </a:prstGeom>
          <a:solidFill>
            <a:schemeClr val="bg2">
              <a:shade val="1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n-US" smtClean="0"/>
              <a:t>Click icon to add picture</a:t>
            </a:r>
            <a:endParaRPr kumimoji="0"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304802" y="329185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Rounded Rectangle 8"/>
          <p:cNvSpPr/>
          <p:nvPr/>
        </p:nvSpPr>
        <p:spPr>
          <a:xfrm>
            <a:off x="418597" y="434162"/>
            <a:ext cx="8306809" cy="5486400"/>
          </a:xfrm>
          <a:prstGeom prst="roundRect">
            <a:avLst>
              <a:gd name="adj" fmla="val 2127"/>
            </a:avLst>
          </a:prstGeom>
          <a:gradFill rotWithShape="1">
            <a:gsLst>
              <a:gs pos="0">
                <a:schemeClr val="bg1">
                  <a:tint val="75000"/>
                  <a:satMod val="150000"/>
                </a:schemeClr>
              </a:gs>
              <a:gs pos="55000">
                <a:schemeClr val="bg1">
                  <a:shade val="75000"/>
                  <a:satMod val="100000"/>
                </a:schemeClr>
              </a:gs>
              <a:gs pos="100000">
                <a:schemeClr val="bg1">
                  <a:shade val="35000"/>
                  <a:satMod val="100000"/>
                </a:schemeClr>
              </a:gs>
            </a:gsLst>
            <a:path path="circle">
              <a:fillToRect l="50000" t="175000" r="50000" b="-75000"/>
            </a:path>
          </a:gra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3" name="Title Placeholder 12"/>
          <p:cNvSpPr>
            <a:spLocks noGrp="1"/>
          </p:cNvSpPr>
          <p:nvPr>
            <p:ph type="title"/>
          </p:nvPr>
        </p:nvSpPr>
        <p:spPr>
          <a:xfrm>
            <a:off x="502920" y="4985590"/>
            <a:ext cx="8183880" cy="1051560"/>
          </a:xfrm>
          <a:prstGeom prst="rect">
            <a:avLst/>
          </a:prstGeom>
        </p:spPr>
        <p:txBody>
          <a:bodyPr vert="horz" anchor="b">
            <a:normAutofit/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02920" y="530352"/>
            <a:ext cx="8183880" cy="4187952"/>
          </a:xfrm>
          <a:prstGeom prst="rect">
            <a:avLst/>
          </a:prstGeom>
        </p:spPr>
        <p:txBody>
          <a:bodyPr vert="horz" lIns="182880" tIns="91440"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25" name="Date Placeholder 24"/>
          <p:cNvSpPr>
            <a:spLocks noGrp="1"/>
          </p:cNvSpPr>
          <p:nvPr>
            <p:ph type="dt" sz="half" idx="2"/>
          </p:nvPr>
        </p:nvSpPr>
        <p:spPr>
          <a:xfrm>
            <a:off x="3776328" y="6111876"/>
            <a:ext cx="228600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bg2">
                    <a:shade val="50000"/>
                  </a:schemeClr>
                </a:solidFill>
              </a:defRPr>
            </a:lvl1pPr>
            <a:extLst/>
          </a:lstStyle>
          <a:p>
            <a:fld id="{4C0EA97E-D31F-43A7-BBFD-1025AE3F7133}" type="datetimeFigureOut">
              <a:rPr lang="en-US" smtClean="0"/>
              <a:t>12/15/2024</a:t>
            </a:fld>
            <a:endParaRPr lang="en-US"/>
          </a:p>
        </p:txBody>
      </p:sp>
      <p:sp>
        <p:nvSpPr>
          <p:cNvPr id="18" name="Footer Placeholder 17"/>
          <p:cNvSpPr>
            <a:spLocks noGrp="1"/>
          </p:cNvSpPr>
          <p:nvPr>
            <p:ph type="ftr" sz="quarter" idx="3"/>
          </p:nvPr>
        </p:nvSpPr>
        <p:spPr>
          <a:xfrm>
            <a:off x="6062328" y="6111876"/>
            <a:ext cx="2286000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bg2">
                    <a:shade val="50000"/>
                  </a:schemeClr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348328" y="6111876"/>
            <a:ext cx="45720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bg2">
                    <a:shade val="50000"/>
                  </a:schemeClr>
                </a:solidFill>
              </a:defRPr>
            </a:lvl1pPr>
            <a:extLst/>
          </a:lstStyle>
          <a:p>
            <a:fld id="{67A5A913-05B1-4159-9CC8-43D5F932DF78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rtl="0" eaLnBrk="1" latinLnBrk="0" hangingPunct="1">
        <a:spcBef>
          <a:spcPct val="0"/>
        </a:spcBef>
        <a:buNone/>
        <a:defRPr kumimoji="0" sz="3600" b="1" kern="1200">
          <a:solidFill>
            <a:schemeClr val="accent1">
              <a:tint val="88000"/>
              <a:satMod val="150000"/>
            </a:schemeClr>
          </a:solidFill>
          <a:effectLst>
            <a:outerShdw blurRad="53975" dist="22860" dir="5400000" algn="tl" rotWithShape="0">
              <a:srgbClr val="000000">
                <a:alpha val="5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265176" indent="-265176" algn="l" rtl="0" eaLnBrk="1" latinLnBrk="0" hangingPunct="1">
        <a:spcBef>
          <a:spcPts val="250"/>
        </a:spcBef>
        <a:buClr>
          <a:schemeClr val="accent1"/>
        </a:buClr>
        <a:buSzPct val="80000"/>
        <a:buFont typeface="Wingdings 2"/>
        <a:buChar char=""/>
        <a:defRPr kumimoji="0" sz="28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548640" indent="-201168" algn="l" rtl="0" eaLnBrk="1" latinLnBrk="0" hangingPunct="1">
        <a:spcBef>
          <a:spcPts val="250"/>
        </a:spcBef>
        <a:buClr>
          <a:schemeClr val="accent1"/>
        </a:buClr>
        <a:buSzPct val="100000"/>
        <a:buFont typeface="Verdana"/>
        <a:buChar char="◦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786384" indent="-182880" algn="l" rtl="0" eaLnBrk="1" latinLnBrk="0" hangingPunct="1">
        <a:spcBef>
          <a:spcPts val="250"/>
        </a:spcBef>
        <a:buClr>
          <a:schemeClr val="accent2">
            <a:tint val="85000"/>
            <a:satMod val="285000"/>
          </a:schemeClr>
        </a:buClr>
        <a:buSzPct val="100000"/>
        <a:buFont typeface="Wingdings 2"/>
        <a:buChar char=""/>
        <a:defRPr kumimoji="0"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024128" indent="-182880" algn="l" rtl="0" eaLnBrk="1" latinLnBrk="0" hangingPunct="1">
        <a:spcBef>
          <a:spcPts val="230"/>
        </a:spcBef>
        <a:buClr>
          <a:schemeClr val="accent2">
            <a:tint val="85000"/>
            <a:satMod val="285000"/>
          </a:schemeClr>
        </a:buClr>
        <a:buSzPct val="112000"/>
        <a:buFont typeface="Verdana"/>
        <a:buChar char="◦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rtl="0" eaLnBrk="1" latinLnBrk="0" hangingPunct="1">
        <a:spcBef>
          <a:spcPts val="250"/>
        </a:spcBef>
        <a:buClr>
          <a:schemeClr val="accent3">
            <a:tint val="85000"/>
            <a:satMod val="275000"/>
          </a:schemeClr>
        </a:buClr>
        <a:buSzPct val="100000"/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490472" indent="-182880" algn="l" rtl="0" eaLnBrk="1" latinLnBrk="0" hangingPunct="1">
        <a:spcBef>
          <a:spcPts val="250"/>
        </a:spcBef>
        <a:buClr>
          <a:schemeClr val="accent3">
            <a:tint val="85000"/>
            <a:satMod val="275000"/>
          </a:schemeClr>
        </a:buClr>
        <a:buSzPct val="100000"/>
        <a:buFont typeface="Verdana"/>
        <a:buChar char="◦"/>
        <a:defRPr kumimoji="0" sz="17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700784" indent="-182880" algn="l" rtl="0" eaLnBrk="1" latinLnBrk="0" hangingPunct="1">
        <a:spcBef>
          <a:spcPts val="255"/>
        </a:spcBef>
        <a:buClr>
          <a:schemeClr val="accent3">
            <a:tint val="85000"/>
            <a:satMod val="275000"/>
          </a:schemeClr>
        </a:buClr>
        <a:buSzPct val="100000"/>
        <a:buFont typeface="Wingdings 2"/>
        <a:buChar char="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82880" algn="l" rtl="0" eaLnBrk="1" latinLnBrk="0" hangingPunct="1">
        <a:spcBef>
          <a:spcPts val="257"/>
        </a:spcBef>
        <a:buClr>
          <a:schemeClr val="accent3">
            <a:tint val="85000"/>
            <a:satMod val="275000"/>
          </a:schemeClr>
        </a:buClr>
        <a:buSzPct val="100000"/>
        <a:buFont typeface="Verdana"/>
        <a:buChar char="◦"/>
        <a:defRPr kumimoji="0" sz="15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148840" indent="-182880" algn="l" rtl="0" eaLnBrk="1" latinLnBrk="0" hangingPunct="1">
        <a:spcBef>
          <a:spcPts val="255"/>
        </a:spcBef>
        <a:buClr>
          <a:schemeClr val="accent3">
            <a:tint val="85000"/>
            <a:satMod val="275000"/>
          </a:schemeClr>
        </a:buClr>
        <a:buSzPct val="100000"/>
        <a:buFont typeface="Wingdings 2"/>
        <a:buChar char="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990600"/>
            <a:ext cx="7772400" cy="2609851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SQL </a:t>
            </a:r>
            <a:br>
              <a:rPr lang="en-US" dirty="0" smtClean="0">
                <a:latin typeface="Arial" pitchFamily="34" charset="0"/>
                <a:cs typeface="Arial" pitchFamily="34" charset="0"/>
              </a:rPr>
            </a:br>
            <a:r>
              <a:rPr lang="en-IN" dirty="0" smtClean="0">
                <a:latin typeface="Arial" pitchFamily="34" charset="0"/>
                <a:cs typeface="Arial" pitchFamily="34" charset="0"/>
              </a:rPr>
              <a:t>STRUCTURED QUERY LANGUAGE</a:t>
            </a:r>
            <a:r>
              <a:rPr lang="en-IN" dirty="0" smtClean="0"/>
              <a:t/>
            </a:r>
            <a:br>
              <a:rPr lang="en-IN" dirty="0" smtClean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			</a:t>
            </a:r>
            <a:r>
              <a:rPr lang="en-US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Name: </a:t>
            </a:r>
            <a:r>
              <a:rPr lang="en-US" b="1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Shaik</a:t>
            </a:r>
            <a:r>
              <a:rPr lang="en-US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Musthak</a:t>
            </a:r>
            <a:r>
              <a:rPr lang="en-US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Basha</a:t>
            </a:r>
            <a:endParaRPr lang="en-US" b="1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r>
              <a:rPr lang="en-US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             		          Phone No: 9515725502</a:t>
            </a:r>
            <a:endParaRPr lang="en-US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7445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>
                <a:latin typeface="Arial" pitchFamily="34" charset="0"/>
                <a:cs typeface="Arial" pitchFamily="34" charset="0"/>
              </a:rPr>
              <a:t>3)Write 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an SQL query to display the Ship Mode and Discount from the 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SampleSuperstore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 table where the Ship Mode is 'First Class' and the Discount is greater than 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0.5.</a:t>
            </a:r>
          </a:p>
          <a:p>
            <a:pPr marL="0" indent="0">
              <a:buNone/>
            </a:pPr>
            <a:r>
              <a:rPr lang="en-US" sz="2400" b="1" dirty="0" smtClean="0">
                <a:latin typeface="Arial" pitchFamily="34" charset="0"/>
                <a:cs typeface="Arial" pitchFamily="34" charset="0"/>
              </a:rPr>
              <a:t>*AND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– Used to combine multiple conditions in a WHERE clause, ensuring that all conditions are true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.</a:t>
            </a:r>
          </a:p>
          <a:p>
            <a:pPr marL="0" indent="0">
              <a:buNone/>
            </a:pPr>
            <a:endParaRPr lang="en-US" sz="24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199631"/>
            <a:ext cx="8305800" cy="3896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136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>
                <a:latin typeface="Arial" pitchFamily="34" charset="0"/>
                <a:cs typeface="Arial" pitchFamily="34" charset="0"/>
              </a:rPr>
              <a:t>4)Write 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an SQL query to display the City and Quantity from the 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SampleSuperstore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 table where the City is 'Los Angeles' and the Quantity is greater than 5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.</a:t>
            </a:r>
          </a:p>
          <a:p>
            <a:pPr marL="0" indent="0">
              <a:buNone/>
            </a:pPr>
            <a:r>
              <a:rPr lang="en-US" sz="2400" dirty="0" smtClean="0">
                <a:latin typeface="Arial" pitchFamily="34" charset="0"/>
                <a:cs typeface="Arial" pitchFamily="34" charset="0"/>
              </a:rPr>
              <a:t>* </a:t>
            </a:r>
            <a:r>
              <a:rPr lang="en-US" sz="2400" b="1" dirty="0" smtClean="0">
                <a:latin typeface="Arial" pitchFamily="34" charset="0"/>
                <a:cs typeface="Arial" pitchFamily="34" charset="0"/>
              </a:rPr>
              <a:t>AND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– Used to combine multiple conditions in the WHERE clause, ensuring that all conditions must be 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true.</a:t>
            </a:r>
          </a:p>
          <a:p>
            <a:pPr marL="0" indent="0">
              <a:buNone/>
            </a:pPr>
            <a:endParaRPr lang="en-US" sz="24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514600"/>
            <a:ext cx="8305800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57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>
                <a:latin typeface="Arial" pitchFamily="34" charset="0"/>
                <a:cs typeface="Arial" pitchFamily="34" charset="0"/>
              </a:rPr>
              <a:t>5)Write 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an SQL query to display the City from the 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SampleSuperstore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 table where the City name starts with 'N' and ends with 'e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'.</a:t>
            </a:r>
          </a:p>
          <a:p>
            <a:pPr marL="0" indent="0">
              <a:buNone/>
            </a:pPr>
            <a:r>
              <a:rPr lang="en-US" sz="2400" dirty="0" smtClean="0">
                <a:latin typeface="Arial" pitchFamily="34" charset="0"/>
                <a:cs typeface="Arial" pitchFamily="34" charset="0"/>
              </a:rPr>
              <a:t>*</a:t>
            </a:r>
            <a:r>
              <a:rPr lang="en-US" sz="2400" b="1" dirty="0">
                <a:latin typeface="Arial" pitchFamily="34" charset="0"/>
                <a:cs typeface="Arial" pitchFamily="34" charset="0"/>
              </a:rPr>
              <a:t>LIKE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 – Used to search for a specified pattern in a column, often with wildcard characters (% for any sequence of characters, _ for a single character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).</a:t>
            </a:r>
          </a:p>
          <a:p>
            <a:pPr marL="0" indent="0">
              <a:buNone/>
            </a:pPr>
            <a:endParaRPr lang="en-US" sz="24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895600"/>
            <a:ext cx="8305800" cy="312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187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4975167"/>
            <a:ext cx="8183880" cy="1051560"/>
          </a:xfrm>
        </p:spPr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>
                <a:latin typeface="Arial" pitchFamily="34" charset="0"/>
                <a:cs typeface="Arial" pitchFamily="34" charset="0"/>
              </a:rPr>
              <a:t>6)Write 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an SQL query to display all records from the 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SampleSuperstore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 table where the Sub-Category starts with 'Chair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'.</a:t>
            </a:r>
          </a:p>
          <a:p>
            <a:pPr marL="0" indent="0">
              <a:buNone/>
            </a:pPr>
            <a:r>
              <a:rPr lang="en-US" sz="2400" dirty="0" smtClean="0">
                <a:latin typeface="Arial" pitchFamily="34" charset="0"/>
                <a:cs typeface="Arial" pitchFamily="34" charset="0"/>
              </a:rPr>
              <a:t>* </a:t>
            </a:r>
            <a:r>
              <a:rPr lang="en-US" sz="2400" b="1" dirty="0" smtClean="0">
                <a:latin typeface="Arial" pitchFamily="34" charset="0"/>
                <a:cs typeface="Arial" pitchFamily="34" charset="0"/>
              </a:rPr>
              <a:t>LIKE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– Used to search for a specified pattern in a column. The % wildcard represents any sequence of 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characters.</a:t>
            </a:r>
          </a:p>
          <a:p>
            <a:pPr marL="0" indent="0">
              <a:buNone/>
            </a:pPr>
            <a:endParaRPr lang="en-US" sz="2400" dirty="0" smtClean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895600"/>
            <a:ext cx="83058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623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>
                <a:latin typeface="Arial" pitchFamily="34" charset="0"/>
                <a:cs typeface="Arial" pitchFamily="34" charset="0"/>
              </a:rPr>
              <a:t>7)Write 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an SQL query to display the Quantity and Category from the 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SampleSuperstore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 table where the Quantity is 10 and the Category is 'Office Supplies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'.</a:t>
            </a:r>
          </a:p>
          <a:p>
            <a:pPr marL="0" indent="0">
              <a:buNone/>
            </a:pPr>
            <a:r>
              <a:rPr lang="en-US" sz="2400" dirty="0" smtClean="0">
                <a:latin typeface="Arial" pitchFamily="34" charset="0"/>
                <a:cs typeface="Arial" pitchFamily="34" charset="0"/>
              </a:rPr>
              <a:t>* </a:t>
            </a:r>
            <a:r>
              <a:rPr lang="en-US" sz="2400" b="1" dirty="0" smtClean="0">
                <a:latin typeface="Arial" pitchFamily="34" charset="0"/>
                <a:cs typeface="Arial" pitchFamily="34" charset="0"/>
              </a:rPr>
              <a:t>AND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– Used to combine multiple conditions in the WHERE clause, ensuring that all conditions must be true</a:t>
            </a:r>
            <a:r>
              <a:rPr lang="en-US" sz="2400" dirty="0" smtClean="0"/>
              <a:t>.</a:t>
            </a:r>
          </a:p>
          <a:p>
            <a:pPr marL="0" indent="0">
              <a:buNone/>
            </a:pP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endParaRPr lang="en-US" sz="24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667000"/>
            <a:ext cx="8382000" cy="3332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236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>
                <a:latin typeface="Arial" pitchFamily="34" charset="0"/>
                <a:cs typeface="Arial" pitchFamily="34" charset="0"/>
              </a:rPr>
              <a:t>8)Write 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an SQL query to display the sum of Sales and Profit from the 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SampleSuperstore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 table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.</a:t>
            </a:r>
          </a:p>
          <a:p>
            <a:pPr marL="0" indent="0">
              <a:buNone/>
            </a:pPr>
            <a:r>
              <a:rPr lang="en-US" sz="2400" dirty="0" smtClean="0">
                <a:latin typeface="Arial" pitchFamily="34" charset="0"/>
                <a:cs typeface="Arial" pitchFamily="34" charset="0"/>
              </a:rPr>
              <a:t>* </a:t>
            </a:r>
            <a:r>
              <a:rPr lang="en-US" sz="2400" b="1" dirty="0" smtClean="0">
                <a:latin typeface="Arial" pitchFamily="34" charset="0"/>
                <a:cs typeface="Arial" pitchFamily="34" charset="0"/>
              </a:rPr>
              <a:t>+ </a:t>
            </a:r>
            <a:r>
              <a:rPr lang="en-US" sz="2400" b="1" dirty="0">
                <a:latin typeface="Arial" pitchFamily="34" charset="0"/>
                <a:cs typeface="Arial" pitchFamily="34" charset="0"/>
              </a:rPr>
              <a:t>(Addition Operator)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 – Used to add values from two or more columns in the SELECT statement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.</a:t>
            </a:r>
          </a:p>
          <a:p>
            <a:pPr marL="0" indent="0">
              <a:buNone/>
            </a:pPr>
            <a:endParaRPr lang="en-US" sz="24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209799"/>
            <a:ext cx="8305800" cy="3886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590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>
                <a:latin typeface="Arial" pitchFamily="34" charset="0"/>
                <a:cs typeface="Arial" pitchFamily="34" charset="0"/>
              </a:rPr>
              <a:t>9)Write 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an SQL query to display all columns from the 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SampleSuperstore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 table along with the sum of Sales and Profit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.</a:t>
            </a:r>
          </a:p>
          <a:p>
            <a:pPr marL="0" indent="0">
              <a:buNone/>
            </a:pPr>
            <a:endParaRPr lang="en-US" sz="24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828801"/>
            <a:ext cx="8305800" cy="4170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144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>
                <a:latin typeface="Arial" pitchFamily="34" charset="0"/>
                <a:cs typeface="Arial" pitchFamily="34" charset="0"/>
              </a:rPr>
              <a:t>10)Write 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an SQL query to display all records from the 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SampleSuperstore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 table where the Profit is greater than 1000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.</a:t>
            </a:r>
          </a:p>
          <a:p>
            <a:pPr marL="0" indent="0">
              <a:buNone/>
            </a:pPr>
            <a:r>
              <a:rPr lang="en-US" sz="2400" dirty="0" smtClean="0">
                <a:latin typeface="Arial" pitchFamily="34" charset="0"/>
                <a:cs typeface="Arial" pitchFamily="34" charset="0"/>
              </a:rPr>
              <a:t>* </a:t>
            </a:r>
            <a:r>
              <a:rPr lang="en-US" sz="2400" b="1" dirty="0" smtClean="0">
                <a:latin typeface="Arial" pitchFamily="34" charset="0"/>
                <a:cs typeface="Arial" pitchFamily="34" charset="0"/>
              </a:rPr>
              <a:t>WHERE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– Used to filter records based on a specified condition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.</a:t>
            </a:r>
          </a:p>
          <a:p>
            <a:pPr marL="0" indent="0">
              <a:buNone/>
            </a:pPr>
            <a:endParaRPr lang="en-US" sz="24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590800"/>
            <a:ext cx="8229600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700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>
                <a:latin typeface="Arial" pitchFamily="34" charset="0"/>
                <a:cs typeface="Arial" pitchFamily="34" charset="0"/>
              </a:rPr>
              <a:t>11)Write 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an SQL query to display the State, City, and Postal Code from the 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SampleSuperstore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 table where the Postal Code is either 90032 or 42420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.</a:t>
            </a:r>
          </a:p>
          <a:p>
            <a:pPr marL="0" indent="0">
              <a:buNone/>
            </a:pPr>
            <a:r>
              <a:rPr lang="en-US" sz="2400" dirty="0" smtClean="0">
                <a:latin typeface="Arial" pitchFamily="34" charset="0"/>
                <a:cs typeface="Arial" pitchFamily="34" charset="0"/>
              </a:rPr>
              <a:t>* </a:t>
            </a:r>
            <a:r>
              <a:rPr lang="en-US" sz="2400" b="1" dirty="0" smtClean="0">
                <a:latin typeface="Arial" pitchFamily="34" charset="0"/>
                <a:cs typeface="Arial" pitchFamily="34" charset="0"/>
              </a:rPr>
              <a:t>OR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– Used to combine multiple conditions in the WHERE clause, where at least one condition must be true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.</a:t>
            </a:r>
          </a:p>
          <a:p>
            <a:pPr marL="0" indent="0">
              <a:buNone/>
            </a:pPr>
            <a:endParaRPr lang="en-US" sz="24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819400"/>
            <a:ext cx="8305800" cy="3180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978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>
                <a:latin typeface="Arial" pitchFamily="34" charset="0"/>
                <a:cs typeface="Arial" pitchFamily="34" charset="0"/>
              </a:rPr>
              <a:t>12)Write 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an SQL query to display the total Sales for each Region from the 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SampleSuperstore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table.</a:t>
            </a:r>
          </a:p>
          <a:p>
            <a:pPr marL="0" indent="0">
              <a:buNone/>
            </a:pPr>
            <a:r>
              <a:rPr lang="en-US" sz="2400" dirty="0" smtClean="0">
                <a:latin typeface="Arial" pitchFamily="34" charset="0"/>
                <a:cs typeface="Arial" pitchFamily="34" charset="0"/>
              </a:rPr>
              <a:t>* </a:t>
            </a:r>
            <a:r>
              <a:rPr lang="en-US" sz="2400" b="1" dirty="0" smtClean="0">
                <a:latin typeface="Arial" pitchFamily="34" charset="0"/>
                <a:cs typeface="Arial" pitchFamily="34" charset="0"/>
              </a:rPr>
              <a:t>GROUP </a:t>
            </a:r>
            <a:r>
              <a:rPr lang="en-US" sz="2400" b="1" dirty="0">
                <a:latin typeface="Arial" pitchFamily="34" charset="0"/>
                <a:cs typeface="Arial" pitchFamily="34" charset="0"/>
              </a:rPr>
              <a:t>BY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 – Used to group rows that have the same values in specified columns, often used with aggregate functions like SUM(), COUNT(), AVG(), etc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.</a:t>
            </a:r>
          </a:p>
          <a:p>
            <a:pPr marL="0" indent="0">
              <a:buNone/>
            </a:pPr>
            <a:endParaRPr lang="en-US" sz="2400" dirty="0">
              <a:latin typeface="Arial" pitchFamily="34" charset="0"/>
              <a:cs typeface="Arial" pitchFamily="34" charset="0"/>
            </a:endParaRPr>
          </a:p>
          <a:p>
            <a:pPr marL="0" indent="0">
              <a:buNone/>
            </a:pPr>
            <a:endParaRPr lang="en-US" sz="24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2514600"/>
            <a:ext cx="8458200" cy="3484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496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flipV="1">
            <a:off x="502920" y="8001000"/>
            <a:ext cx="8183880" cy="457200"/>
          </a:xfrm>
        </p:spPr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b="1" dirty="0">
                <a:latin typeface="Arial" pitchFamily="34" charset="0"/>
                <a:cs typeface="Arial" pitchFamily="34" charset="0"/>
              </a:rPr>
              <a:t>SQL – Structured query </a:t>
            </a:r>
            <a:r>
              <a:rPr lang="en-IN" sz="2400" b="1" dirty="0" smtClean="0">
                <a:latin typeface="Arial" pitchFamily="34" charset="0"/>
                <a:cs typeface="Arial" pitchFamily="34" charset="0"/>
              </a:rPr>
              <a:t>language</a:t>
            </a:r>
          </a:p>
          <a:p>
            <a:pPr marL="0" indent="0">
              <a:buNone/>
            </a:pPr>
            <a:endParaRPr lang="en-US" sz="2400" b="1" dirty="0" smtClean="0">
              <a:latin typeface="Arial" pitchFamily="34" charset="0"/>
              <a:cs typeface="Arial" pitchFamily="34" charset="0"/>
            </a:endParaRPr>
          </a:p>
          <a:p>
            <a:pPr>
              <a:buFont typeface="Wingdings" pitchFamily="2" charset="2"/>
              <a:buChar char="Ø"/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SQL stands for Structured Query Language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.</a:t>
            </a:r>
          </a:p>
          <a:p>
            <a:pPr>
              <a:buFont typeface="Wingdings" pitchFamily="2" charset="2"/>
              <a:buChar char="Ø"/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It is used to communicate with and manage databases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.</a:t>
            </a:r>
          </a:p>
          <a:p>
            <a:pPr>
              <a:buFont typeface="Wingdings" pitchFamily="2" charset="2"/>
              <a:buChar char="Ø"/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SQL is the standard language for Relational Database Management Systems (RDBMS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).</a:t>
            </a:r>
          </a:p>
          <a:p>
            <a:pPr>
              <a:buFont typeface="Wingdings" pitchFamily="2" charset="2"/>
              <a:buChar char="Ø"/>
            </a:pPr>
            <a:r>
              <a:rPr lang="en-US" sz="2400" dirty="0" smtClean="0">
                <a:latin typeface="Arial" pitchFamily="34" charset="0"/>
                <a:cs typeface="Arial" pitchFamily="34" charset="0"/>
              </a:rPr>
              <a:t>To 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effectively examine and work with data</a:t>
            </a:r>
            <a:r>
              <a:rPr lang="en-US" sz="2400" dirty="0"/>
              <a:t>.</a:t>
            </a:r>
            <a:endParaRPr lang="en-US" sz="2400" dirty="0" smtClean="0">
              <a:latin typeface="Arial" pitchFamily="34" charset="0"/>
              <a:cs typeface="Arial" pitchFamily="34" charset="0"/>
            </a:endParaRPr>
          </a:p>
          <a:p>
            <a:pPr>
              <a:buFont typeface="Wingdings" pitchFamily="2" charset="2"/>
              <a:buChar char="Ø"/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To create, read, update, and delete data (CRUD operations).</a:t>
            </a:r>
          </a:p>
          <a:p>
            <a:pPr>
              <a:buFont typeface="Wingdings" pitchFamily="2" charset="2"/>
              <a:buChar char="Ø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3029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>
                <a:latin typeface="Arial" pitchFamily="34" charset="0"/>
                <a:cs typeface="Arial" pitchFamily="34" charset="0"/>
              </a:rPr>
              <a:t>13)Write 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an SQL query to display the total Sales and Profit for each Category from 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the</a:t>
            </a:r>
          </a:p>
          <a:p>
            <a:pPr marL="0" indent="0">
              <a:buNone/>
            </a:pPr>
            <a:r>
              <a:rPr lang="en-US" sz="2400" dirty="0" smtClean="0">
                <a:latin typeface="Arial" pitchFamily="34" charset="0"/>
                <a:cs typeface="Arial" pitchFamily="34" charset="0"/>
              </a:rPr>
              <a:t>* </a:t>
            </a:r>
            <a:r>
              <a:rPr lang="en-US" sz="2400" b="1" dirty="0" smtClean="0">
                <a:latin typeface="Arial" pitchFamily="34" charset="0"/>
                <a:cs typeface="Arial" pitchFamily="34" charset="0"/>
              </a:rPr>
              <a:t>GROUP </a:t>
            </a:r>
            <a:r>
              <a:rPr lang="en-US" sz="2400" b="1" dirty="0">
                <a:latin typeface="Arial" pitchFamily="34" charset="0"/>
                <a:cs typeface="Arial" pitchFamily="34" charset="0"/>
              </a:rPr>
              <a:t>BY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 – Used to group rows that have the same values in specified columns, often combined with aggregate functions like SUM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().</a:t>
            </a:r>
          </a:p>
          <a:p>
            <a:pPr marL="0" indent="0">
              <a:buNone/>
            </a:pPr>
            <a:endParaRPr lang="en-US" sz="24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2590800"/>
            <a:ext cx="8458199" cy="3408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337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>
                <a:latin typeface="Arial" pitchFamily="34" charset="0"/>
                <a:cs typeface="Arial" pitchFamily="34" charset="0"/>
              </a:rPr>
              <a:t>14)Write 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an SQL query to display the average Discount for each Sub-Category from 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the</a:t>
            </a:r>
          </a:p>
          <a:p>
            <a:pPr marL="0" indent="0">
              <a:buNone/>
            </a:pPr>
            <a:r>
              <a:rPr lang="en-US" sz="2400" dirty="0" smtClean="0">
                <a:latin typeface="Arial" pitchFamily="34" charset="0"/>
                <a:cs typeface="Arial" pitchFamily="34" charset="0"/>
              </a:rPr>
              <a:t>* </a:t>
            </a:r>
            <a:r>
              <a:rPr lang="en-US" sz="2400" b="1" dirty="0">
                <a:latin typeface="Arial" pitchFamily="34" charset="0"/>
                <a:cs typeface="Arial" pitchFamily="34" charset="0"/>
              </a:rPr>
              <a:t>GROUP BY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 – Used to group rows that have the same values in a specified column, combined with aggregate functions like AVG() to calculate averages for each group.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514600"/>
            <a:ext cx="83820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605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>
                <a:latin typeface="Arial" pitchFamily="34" charset="0"/>
                <a:cs typeface="Arial" pitchFamily="34" charset="0"/>
              </a:rPr>
              <a:t>15)Write 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an SQL query to display the total Sales and Quantity for each State from the 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SampleSuperstore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 table, ordered by total Sales in descending order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.</a:t>
            </a:r>
          </a:p>
          <a:p>
            <a:pPr marL="0" indent="0">
              <a:buNone/>
            </a:pPr>
            <a:r>
              <a:rPr lang="en-US" sz="2400" dirty="0" smtClean="0">
                <a:latin typeface="Arial" pitchFamily="34" charset="0"/>
                <a:cs typeface="Arial" pitchFamily="34" charset="0"/>
              </a:rPr>
              <a:t>* </a:t>
            </a:r>
            <a:r>
              <a:rPr lang="en-US" sz="2400" b="1" dirty="0" smtClean="0">
                <a:latin typeface="Arial" pitchFamily="34" charset="0"/>
                <a:cs typeface="Arial" pitchFamily="34" charset="0"/>
              </a:rPr>
              <a:t>ORDER </a:t>
            </a:r>
            <a:r>
              <a:rPr lang="en-US" sz="2400" b="1" dirty="0">
                <a:latin typeface="Arial" pitchFamily="34" charset="0"/>
                <a:cs typeface="Arial" pitchFamily="34" charset="0"/>
              </a:rPr>
              <a:t>BY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 – Used to sort the result set based on one or more columns, and DESC specifies descending order</a:t>
            </a:r>
            <a:r>
              <a:rPr lang="en-US" sz="2400" dirty="0" smtClean="0"/>
              <a:t>.</a:t>
            </a:r>
          </a:p>
          <a:p>
            <a:pPr marL="0" indent="0">
              <a:buNone/>
            </a:pPr>
            <a:endParaRPr lang="en-US" sz="24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2743200"/>
            <a:ext cx="8382000" cy="3256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816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>
                <a:latin typeface="Arial" pitchFamily="34" charset="0"/>
                <a:cs typeface="Arial" pitchFamily="34" charset="0"/>
              </a:rPr>
              <a:t>16)Write 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an SQL query to display the State and Profit from the 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SampleSuperstore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 table where the State is either 'California' or 'Texas' and the Profit is greater than 0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.</a:t>
            </a:r>
          </a:p>
          <a:p>
            <a:pPr marL="0" indent="0">
              <a:buNone/>
            </a:pPr>
            <a:r>
              <a:rPr lang="en-US" sz="2400" dirty="0" smtClean="0">
                <a:latin typeface="Arial" pitchFamily="34" charset="0"/>
                <a:cs typeface="Arial" pitchFamily="34" charset="0"/>
              </a:rPr>
              <a:t>* </a:t>
            </a:r>
            <a:r>
              <a:rPr lang="en-US" sz="2400" b="1" dirty="0" smtClean="0">
                <a:latin typeface="Arial" pitchFamily="34" charset="0"/>
                <a:cs typeface="Arial" pitchFamily="34" charset="0"/>
              </a:rPr>
              <a:t>IN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– Used to specify multiple possible values for a column in a WHERE clause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.</a:t>
            </a:r>
          </a:p>
          <a:p>
            <a:pPr marL="0" indent="0">
              <a:buNone/>
            </a:pPr>
            <a:endParaRPr lang="en-US" sz="24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590800"/>
            <a:ext cx="8382000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986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>
                <a:latin typeface="Arial" pitchFamily="34" charset="0"/>
                <a:cs typeface="Arial" pitchFamily="34" charset="0"/>
              </a:rPr>
              <a:t>17)Write 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an SQL query to display the average Profit for each Category from the 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SampleSuperstore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 table, where the average profit is greater than 50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.</a:t>
            </a:r>
          </a:p>
          <a:p>
            <a:pPr marL="0" indent="0">
              <a:buNone/>
            </a:pPr>
            <a:r>
              <a:rPr lang="en-US" sz="2400" dirty="0" smtClean="0">
                <a:latin typeface="Arial" pitchFamily="34" charset="0"/>
                <a:cs typeface="Arial" pitchFamily="34" charset="0"/>
              </a:rPr>
              <a:t>* </a:t>
            </a:r>
            <a:r>
              <a:rPr lang="en-US" sz="2400" b="1" dirty="0" smtClean="0">
                <a:latin typeface="Arial" pitchFamily="34" charset="0"/>
                <a:cs typeface="Arial" pitchFamily="34" charset="0"/>
              </a:rPr>
              <a:t>HAVING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– Used to filter groups after the GROUP BY clause, often combined with aggregate functions like AVG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().</a:t>
            </a:r>
          </a:p>
          <a:p>
            <a:pPr marL="0" indent="0">
              <a:buNone/>
            </a:pPr>
            <a:endParaRPr lang="en-US" sz="24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819400"/>
            <a:ext cx="8458200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282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 smtClean="0"/>
              <a:t>18)Write </a:t>
            </a:r>
            <a:r>
              <a:rPr lang="en-US" sz="2400" dirty="0"/>
              <a:t>an SQL query to display the maximum and minimum Sales for each Region from the </a:t>
            </a:r>
            <a:r>
              <a:rPr lang="en-US" sz="2400" dirty="0" err="1"/>
              <a:t>SampleSuperstore</a:t>
            </a:r>
            <a:r>
              <a:rPr lang="en-US" sz="2400" dirty="0"/>
              <a:t> table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r>
              <a:rPr lang="en-US" sz="2400" dirty="0" smtClean="0">
                <a:latin typeface="Arial" pitchFamily="34" charset="0"/>
                <a:cs typeface="Arial" pitchFamily="34" charset="0"/>
              </a:rPr>
              <a:t>* </a:t>
            </a:r>
            <a:r>
              <a:rPr lang="en-US" sz="2400" b="1" dirty="0" smtClean="0">
                <a:latin typeface="Arial" pitchFamily="34" charset="0"/>
                <a:cs typeface="Arial" pitchFamily="34" charset="0"/>
              </a:rPr>
              <a:t>GROUP </a:t>
            </a:r>
            <a:r>
              <a:rPr lang="en-US" sz="2400" b="1" dirty="0">
                <a:latin typeface="Arial" pitchFamily="34" charset="0"/>
                <a:cs typeface="Arial" pitchFamily="34" charset="0"/>
              </a:rPr>
              <a:t>BY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 – Used to group rows that have the same values in specified columns, often combined with aggregate functions like MAX() and MIN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().</a:t>
            </a:r>
          </a:p>
          <a:p>
            <a:pPr marL="0" indent="0">
              <a:buNone/>
            </a:pPr>
            <a:endParaRPr lang="en-US" sz="24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2895601"/>
            <a:ext cx="8382000" cy="3103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264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>
                <a:latin typeface="Arial" pitchFamily="34" charset="0"/>
                <a:cs typeface="Arial" pitchFamily="34" charset="0"/>
              </a:rPr>
              <a:t>19)Write 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an SQL query to display the total Quantity for each Sub-Category from the 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SampleSuperstore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 table, where the total quantity is greater than 100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.</a:t>
            </a:r>
          </a:p>
          <a:p>
            <a:pPr marL="0" indent="0">
              <a:buNone/>
            </a:pPr>
            <a:r>
              <a:rPr lang="en-US" sz="2400" dirty="0" smtClean="0">
                <a:latin typeface="Arial" pitchFamily="34" charset="0"/>
                <a:cs typeface="Arial" pitchFamily="34" charset="0"/>
              </a:rPr>
              <a:t>* </a:t>
            </a:r>
            <a:r>
              <a:rPr lang="en-US" sz="2400" b="1" dirty="0" smtClean="0">
                <a:latin typeface="Arial" pitchFamily="34" charset="0"/>
                <a:cs typeface="Arial" pitchFamily="34" charset="0"/>
              </a:rPr>
              <a:t>HAVING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– Used to filter the results of a GROUP BY query based on aggregate functions like SUM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().</a:t>
            </a:r>
          </a:p>
          <a:p>
            <a:pPr marL="0" indent="0">
              <a:buNone/>
            </a:pPr>
            <a:endParaRPr lang="en-US" sz="24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514600"/>
            <a:ext cx="8382000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839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>
                <a:latin typeface="Arial" pitchFamily="34" charset="0"/>
                <a:cs typeface="Arial" pitchFamily="34" charset="0"/>
              </a:rPr>
              <a:t>20) Write 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an SQL query to display the Sales from the 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SampleSuperstore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 table, ordered in descending 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order.</a:t>
            </a:r>
          </a:p>
          <a:p>
            <a:pPr marL="0" indent="0">
              <a:buNone/>
            </a:pPr>
            <a:r>
              <a:rPr lang="en-US" sz="2400" dirty="0" smtClean="0">
                <a:latin typeface="Arial" pitchFamily="34" charset="0"/>
                <a:cs typeface="Arial" pitchFamily="34" charset="0"/>
              </a:rPr>
              <a:t>* </a:t>
            </a:r>
            <a:r>
              <a:rPr lang="en-US" sz="2400" b="1" dirty="0" smtClean="0">
                <a:latin typeface="Arial" pitchFamily="34" charset="0"/>
                <a:cs typeface="Arial" pitchFamily="34" charset="0"/>
              </a:rPr>
              <a:t>ORDER </a:t>
            </a:r>
            <a:r>
              <a:rPr lang="en-US" sz="2400" b="1" dirty="0">
                <a:latin typeface="Arial" pitchFamily="34" charset="0"/>
                <a:cs typeface="Arial" pitchFamily="34" charset="0"/>
              </a:rPr>
              <a:t>BY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 – Used to sort the result set based on one or more columns, and DESC specifies descending order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.</a:t>
            </a:r>
          </a:p>
          <a:p>
            <a:pPr marL="0" indent="0">
              <a:buNone/>
            </a:pPr>
            <a:endParaRPr lang="en-US" sz="2400" dirty="0" smtClean="0">
              <a:latin typeface="Arial" pitchFamily="34" charset="0"/>
              <a:cs typeface="Arial" pitchFamily="34" charset="0"/>
            </a:endParaRPr>
          </a:p>
          <a:p>
            <a:pPr marL="0" indent="0">
              <a:buNone/>
            </a:pPr>
            <a:endParaRPr lang="en-US" sz="24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057400"/>
            <a:ext cx="8305800" cy="3942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279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>
                <a:latin typeface="Arial" pitchFamily="34" charset="0"/>
                <a:cs typeface="Arial" pitchFamily="34" charset="0"/>
              </a:rPr>
              <a:t>21)Write 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an SQL query to display the Sales and Profit from the 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SampleSuperstore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 table, ordered by Profit in ascending order and Sales in descending order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.</a:t>
            </a:r>
          </a:p>
          <a:p>
            <a:pPr marL="0" indent="0">
              <a:buNone/>
            </a:pPr>
            <a:r>
              <a:rPr lang="en-US" sz="2400" dirty="0" smtClean="0">
                <a:latin typeface="Arial" pitchFamily="34" charset="0"/>
                <a:cs typeface="Arial" pitchFamily="34" charset="0"/>
              </a:rPr>
              <a:t>* </a:t>
            </a:r>
            <a:r>
              <a:rPr lang="en-US" sz="2400" b="1" dirty="0" smtClean="0">
                <a:latin typeface="Arial" pitchFamily="34" charset="0"/>
                <a:cs typeface="Arial" pitchFamily="34" charset="0"/>
              </a:rPr>
              <a:t>ORDER </a:t>
            </a:r>
            <a:r>
              <a:rPr lang="en-US" sz="2400" b="1" dirty="0">
                <a:latin typeface="Arial" pitchFamily="34" charset="0"/>
                <a:cs typeface="Arial" pitchFamily="34" charset="0"/>
              </a:rPr>
              <a:t>BY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 – Used to sort the result set based on one or more columns. ASC specifies ascending order, and DESC specifies descending order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.</a:t>
            </a:r>
          </a:p>
          <a:p>
            <a:pPr marL="0" indent="0">
              <a:buNone/>
            </a:pPr>
            <a:endParaRPr lang="en-US" sz="24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2971800"/>
            <a:ext cx="8534400" cy="3027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957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>
                <a:latin typeface="Arial" pitchFamily="34" charset="0"/>
                <a:cs typeface="Arial" pitchFamily="34" charset="0"/>
              </a:rPr>
              <a:t>22)Write 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an SQL query to display the Sales from the 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SampleSuperstore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 table where the Sales are greater than the average Sales from the same table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.</a:t>
            </a:r>
          </a:p>
          <a:p>
            <a:pPr marL="0" indent="0">
              <a:buNone/>
            </a:pPr>
            <a:r>
              <a:rPr lang="en-US" sz="2400" dirty="0" smtClean="0">
                <a:latin typeface="Arial" pitchFamily="34" charset="0"/>
                <a:cs typeface="Arial" pitchFamily="34" charset="0"/>
              </a:rPr>
              <a:t>* </a:t>
            </a:r>
            <a:r>
              <a:rPr lang="en-US" sz="2400" b="1" dirty="0" err="1" smtClean="0">
                <a:latin typeface="Arial" pitchFamily="34" charset="0"/>
                <a:cs typeface="Arial" pitchFamily="34" charset="0"/>
              </a:rPr>
              <a:t>Subquery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– A query embedded inside another query, often used in the WHERE, HAVING, or FROM clause. In this case, it's used to calculate the average sales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.</a:t>
            </a:r>
          </a:p>
          <a:p>
            <a:pPr marL="0" indent="0">
              <a:buNone/>
            </a:pPr>
            <a:endParaRPr lang="en-US" sz="24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2971800"/>
            <a:ext cx="8458200" cy="3027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585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8305800"/>
            <a:ext cx="8183880" cy="6858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Main </a:t>
            </a:r>
            <a:r>
              <a:rPr lang="en-US" dirty="0">
                <a:latin typeface="Arial" pitchFamily="34" charset="0"/>
                <a:cs typeface="Arial" pitchFamily="34" charset="0"/>
              </a:rPr>
              <a:t>SQL command categories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:</a:t>
            </a:r>
          </a:p>
          <a:p>
            <a:pPr marL="0" indent="0">
              <a:buNone/>
            </a:pPr>
            <a:endParaRPr lang="en-US" dirty="0">
              <a:latin typeface="Arial" pitchFamily="34" charset="0"/>
              <a:cs typeface="Arial" pitchFamily="34" charset="0"/>
            </a:endParaRPr>
          </a:p>
          <a:p>
            <a:pPr>
              <a:buFont typeface="Wingdings" pitchFamily="2" charset="2"/>
              <a:buChar char="Ø"/>
            </a:pPr>
            <a:r>
              <a:rPr lang="en-US" sz="2400" b="1" dirty="0">
                <a:latin typeface="Arial" pitchFamily="34" charset="0"/>
                <a:cs typeface="Arial" pitchFamily="34" charset="0"/>
              </a:rPr>
              <a:t>DDL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 - Data Definition 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Language</a:t>
            </a:r>
          </a:p>
          <a:p>
            <a:pPr>
              <a:buFont typeface="Wingdings" pitchFamily="2" charset="2"/>
              <a:buChar char="Ø"/>
            </a:pPr>
            <a:r>
              <a:rPr lang="en-US" sz="2400" b="1" dirty="0" smtClean="0">
                <a:latin typeface="Arial" pitchFamily="34" charset="0"/>
                <a:cs typeface="Arial" pitchFamily="34" charset="0"/>
              </a:rPr>
              <a:t>DML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- Data Manipulation 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Language</a:t>
            </a:r>
          </a:p>
          <a:p>
            <a:pPr>
              <a:buFont typeface="Wingdings" pitchFamily="2" charset="2"/>
              <a:buChar char="Ø"/>
            </a:pPr>
            <a:r>
              <a:rPr lang="en-US" sz="2400" b="1" dirty="0" smtClean="0">
                <a:latin typeface="Arial" pitchFamily="34" charset="0"/>
                <a:cs typeface="Arial" pitchFamily="34" charset="0"/>
              </a:rPr>
              <a:t>DQL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- Data Query 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Language</a:t>
            </a:r>
          </a:p>
          <a:p>
            <a:pPr>
              <a:buFont typeface="Wingdings" pitchFamily="2" charset="2"/>
              <a:buChar char="Ø"/>
            </a:pPr>
            <a:r>
              <a:rPr lang="en-US" sz="2400" b="1" dirty="0" smtClean="0">
                <a:latin typeface="Arial" pitchFamily="34" charset="0"/>
                <a:cs typeface="Arial" pitchFamily="34" charset="0"/>
              </a:rPr>
              <a:t>TCL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- Transaction Control 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Language</a:t>
            </a:r>
          </a:p>
          <a:p>
            <a:pPr>
              <a:buFont typeface="Wingdings" pitchFamily="2" charset="2"/>
              <a:buChar char="Ø"/>
            </a:pPr>
            <a:r>
              <a:rPr lang="en-US" sz="2400" b="1" dirty="0" smtClean="0">
                <a:latin typeface="Arial" pitchFamily="34" charset="0"/>
                <a:cs typeface="Arial" pitchFamily="34" charset="0"/>
              </a:rPr>
              <a:t>DCL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- Data Control Language</a:t>
            </a:r>
          </a:p>
        </p:txBody>
      </p:sp>
    </p:spTree>
    <p:extLst>
      <p:ext uri="{BB962C8B-B14F-4D97-AF65-F5344CB8AC3E}">
        <p14:creationId xmlns:p14="http://schemas.microsoft.com/office/powerpoint/2010/main" val="899678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 smtClean="0"/>
              <a:t>23) Write </a:t>
            </a:r>
            <a:r>
              <a:rPr lang="en-US" sz="2400" dirty="0"/>
              <a:t>an SQL query to display the State from the </a:t>
            </a:r>
            <a:r>
              <a:rPr lang="en-US" sz="2400" dirty="0" err="1"/>
              <a:t>SampleSuperstore</a:t>
            </a:r>
            <a:r>
              <a:rPr lang="en-US" sz="2400" dirty="0"/>
              <a:t> table where the total Sales in each state are less than the total Sales in 'California</a:t>
            </a:r>
            <a:r>
              <a:rPr lang="en-US" sz="2400" dirty="0" smtClean="0"/>
              <a:t>'.</a:t>
            </a:r>
          </a:p>
          <a:p>
            <a:pPr marL="0" indent="0">
              <a:buNone/>
            </a:pPr>
            <a:r>
              <a:rPr lang="en-US" sz="2000" dirty="0" smtClean="0">
                <a:latin typeface="Arial" pitchFamily="34" charset="0"/>
                <a:cs typeface="Arial" pitchFamily="34" charset="0"/>
              </a:rPr>
              <a:t>* </a:t>
            </a:r>
            <a:r>
              <a:rPr lang="en-US" sz="2000" b="1" dirty="0" err="1" smtClean="0">
                <a:latin typeface="Arial" pitchFamily="34" charset="0"/>
                <a:cs typeface="Arial" pitchFamily="34" charset="0"/>
              </a:rPr>
              <a:t>Subquery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– A query embedded within another query, used here to compare total sales for each state to the total sales in California.</a:t>
            </a:r>
            <a:br>
              <a:rPr lang="en-US" sz="2000" dirty="0">
                <a:latin typeface="Arial" pitchFamily="34" charset="0"/>
                <a:cs typeface="Arial" pitchFamily="34" charset="0"/>
              </a:rPr>
            </a:br>
            <a:r>
              <a:rPr lang="en-US" sz="2000" b="1" dirty="0">
                <a:latin typeface="Arial" pitchFamily="34" charset="0"/>
                <a:cs typeface="Arial" pitchFamily="34" charset="0"/>
              </a:rPr>
              <a:t>HAVING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– Used to filter results after the GROUP BY clause, typically with aggregate functions like SUM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().</a:t>
            </a:r>
          </a:p>
          <a:p>
            <a:pPr marL="0" indent="0">
              <a:buNone/>
            </a:pPr>
            <a:endParaRPr lang="en-US" sz="20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352800"/>
            <a:ext cx="8382000" cy="2646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450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>
                <a:latin typeface="Arial" pitchFamily="34" charset="0"/>
                <a:cs typeface="Arial" pitchFamily="34" charset="0"/>
              </a:rPr>
              <a:t>24)Write 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an SQL query to display the City and Sales from the 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SampleSuperstore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 table where the Sales are greater than the average Sales across all 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records.</a:t>
            </a:r>
          </a:p>
          <a:p>
            <a:pPr marL="0" indent="0">
              <a:buNone/>
            </a:pPr>
            <a:r>
              <a:rPr lang="en-US" sz="2400" dirty="0" smtClean="0">
                <a:latin typeface="Arial" pitchFamily="34" charset="0"/>
                <a:cs typeface="Arial" pitchFamily="34" charset="0"/>
              </a:rPr>
              <a:t>* </a:t>
            </a:r>
            <a:r>
              <a:rPr lang="en-US" sz="2400" b="1" dirty="0" err="1" smtClean="0">
                <a:latin typeface="Arial" pitchFamily="34" charset="0"/>
                <a:cs typeface="Arial" pitchFamily="34" charset="0"/>
              </a:rPr>
              <a:t>Subquery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– A query embedded within another query, used here to calculate the average sales for comparison</a:t>
            </a:r>
            <a:r>
              <a:rPr lang="en-US" sz="2400" dirty="0" smtClean="0"/>
              <a:t>.</a:t>
            </a:r>
          </a:p>
          <a:p>
            <a:pPr marL="0" indent="0">
              <a:buNone/>
            </a:pPr>
            <a:endParaRPr lang="en-US" sz="24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2514600"/>
            <a:ext cx="8458200" cy="3484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028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>
                <a:latin typeface="Arial" pitchFamily="34" charset="0"/>
                <a:cs typeface="Arial" pitchFamily="34" charset="0"/>
              </a:rPr>
              <a:t>25)Write 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an SQL query to display the Region from the 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SampleSuperstore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 table where the total Sales in that region are greater than the total Sales in the 'East' region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.</a:t>
            </a:r>
          </a:p>
          <a:p>
            <a:pPr marL="0" indent="0">
              <a:buNone/>
            </a:pPr>
            <a:r>
              <a:rPr lang="en-US" sz="2400" dirty="0" smtClean="0">
                <a:latin typeface="Arial" pitchFamily="34" charset="0"/>
                <a:cs typeface="Arial" pitchFamily="34" charset="0"/>
              </a:rPr>
              <a:t>* </a:t>
            </a:r>
            <a:r>
              <a:rPr lang="en-US" sz="2400" b="1" dirty="0">
                <a:latin typeface="Arial" pitchFamily="34" charset="0"/>
                <a:cs typeface="Arial" pitchFamily="34" charset="0"/>
              </a:rPr>
              <a:t>HAVING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 – Used to filter results after the GROUP BY clause based on aggregate functions.</a:t>
            </a:r>
            <a:br>
              <a:rPr lang="en-US" sz="2400" dirty="0">
                <a:latin typeface="Arial" pitchFamily="34" charset="0"/>
                <a:cs typeface="Arial" pitchFamily="34" charset="0"/>
              </a:rPr>
            </a:br>
            <a:r>
              <a:rPr lang="en-US" sz="2400" b="1" dirty="0" err="1">
                <a:latin typeface="Arial" pitchFamily="34" charset="0"/>
                <a:cs typeface="Arial" pitchFamily="34" charset="0"/>
              </a:rPr>
              <a:t>Subquery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 – A query within another query, used here to calculate the total sales for the 'East' region.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200399"/>
            <a:ext cx="8382000" cy="2971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431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 smtClean="0">
                <a:latin typeface="Arial" pitchFamily="34" charset="0"/>
                <a:cs typeface="Arial" pitchFamily="34" charset="0"/>
              </a:rPr>
              <a:t>26) Write 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an SQL query to display the Sales from the 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SampleSuperstore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 table where the Sales are greater than the minimum Sales recorded in the 'Furniture' category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r>
              <a:rPr lang="en-US" sz="2400" dirty="0" smtClean="0">
                <a:latin typeface="Arial" pitchFamily="34" charset="0"/>
                <a:cs typeface="Arial" pitchFamily="34" charset="0"/>
              </a:rPr>
              <a:t>* </a:t>
            </a:r>
            <a:r>
              <a:rPr lang="en-US" sz="2400" b="1" dirty="0" err="1" smtClean="0">
                <a:latin typeface="Arial" pitchFamily="34" charset="0"/>
                <a:cs typeface="Arial" pitchFamily="34" charset="0"/>
              </a:rPr>
              <a:t>Subquery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– A query embedded within another query, used here to determine the minimum sales in the 'Furniture' category for comparison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.</a:t>
            </a:r>
          </a:p>
          <a:p>
            <a:pPr marL="0" indent="0">
              <a:buNone/>
            </a:pPr>
            <a:endParaRPr lang="en-US" sz="24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352800"/>
            <a:ext cx="83058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653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27) Write an SQL query to display the names of all City values from the 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SampleSuperstore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 table 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in </a:t>
            </a:r>
            <a:r>
              <a:rPr lang="en-US" sz="2400" dirty="0" smtClean="0"/>
              <a:t>uppercase.</a:t>
            </a:r>
          </a:p>
          <a:p>
            <a:pPr marL="0" indent="0">
              <a:buNone/>
            </a:pPr>
            <a:r>
              <a:rPr lang="en-US" sz="2400" dirty="0" smtClean="0">
                <a:latin typeface="Arial" pitchFamily="34" charset="0"/>
                <a:cs typeface="Arial" pitchFamily="34" charset="0"/>
              </a:rPr>
              <a:t>* UPPER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() – A function used to convert text to uppercase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.</a:t>
            </a:r>
          </a:p>
          <a:p>
            <a:pPr marL="0" indent="0">
              <a:buNone/>
            </a:pPr>
            <a:endParaRPr lang="en-US" sz="24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828801"/>
            <a:ext cx="8534400" cy="4170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21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28) Write an SQL query to display the length of each City name along with the City itself from the 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SampleSuperstore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 table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r>
              <a:rPr lang="en-US" sz="2400" dirty="0" smtClean="0">
                <a:latin typeface="Arial" pitchFamily="34" charset="0"/>
                <a:cs typeface="Arial" pitchFamily="34" charset="0"/>
              </a:rPr>
              <a:t>* </a:t>
            </a:r>
            <a:r>
              <a:rPr lang="en-US" sz="2400" b="1" dirty="0" smtClean="0">
                <a:latin typeface="Arial" pitchFamily="34" charset="0"/>
                <a:cs typeface="Arial" pitchFamily="34" charset="0"/>
              </a:rPr>
              <a:t>LENGTH</a:t>
            </a:r>
            <a:r>
              <a:rPr lang="en-US" sz="2400" b="1" dirty="0">
                <a:latin typeface="Arial" pitchFamily="34" charset="0"/>
                <a:cs typeface="Arial" pitchFamily="34" charset="0"/>
              </a:rPr>
              <a:t>()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 – A function used to calculate the number of characters in a string, including spaces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.</a:t>
            </a:r>
          </a:p>
          <a:p>
            <a:pPr marL="0" indent="0">
              <a:buNone/>
            </a:pPr>
            <a:endParaRPr lang="en-US" sz="2400" dirty="0">
              <a:latin typeface="Arial" pitchFamily="34" charset="0"/>
              <a:cs typeface="Arial" pitchFamily="34" charset="0"/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2590801"/>
            <a:ext cx="8382000" cy="3408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267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29) Write an SQL query to display the last two characters of each Category along with the full Category name from the 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SampleSuperstore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 table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.</a:t>
            </a:r>
          </a:p>
          <a:p>
            <a:pPr marL="0" indent="0">
              <a:buNone/>
            </a:pPr>
            <a:endParaRPr lang="en-US" sz="24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676401"/>
            <a:ext cx="8382000" cy="4323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222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>
                <a:latin typeface="Arial" pitchFamily="34" charset="0"/>
                <a:cs typeface="Arial" pitchFamily="34" charset="0"/>
              </a:rPr>
              <a:t>30)</a:t>
            </a:r>
            <a:r>
              <a:rPr lang="en-US" sz="2400" dirty="0"/>
              <a:t> 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Write an SQL query to display the last three characters of each City name along with the full City name from the 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SampleSuperstore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table.</a:t>
            </a:r>
          </a:p>
          <a:p>
            <a:pPr marL="0" indent="0">
              <a:buNone/>
            </a:pPr>
            <a:endParaRPr lang="en-US" sz="24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828799"/>
            <a:ext cx="8382000" cy="4170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088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>
                <a:latin typeface="Arial" pitchFamily="34" charset="0"/>
                <a:cs typeface="Arial" pitchFamily="34" charset="0"/>
              </a:rPr>
              <a:t>31)Write 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an SQL query to replace the value 'East' with 'Eastern' in the Region column and display the updated Region values from the 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SampleSuperstore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 table where the Region is 'East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'.</a:t>
            </a:r>
          </a:p>
          <a:p>
            <a:pPr marL="0" indent="0">
              <a:buNone/>
            </a:pPr>
            <a:r>
              <a:rPr lang="en-US" sz="2400" dirty="0" smtClean="0">
                <a:latin typeface="Arial" pitchFamily="34" charset="0"/>
                <a:cs typeface="Arial" pitchFamily="34" charset="0"/>
              </a:rPr>
              <a:t>* </a:t>
            </a:r>
            <a:r>
              <a:rPr lang="en-US" sz="2400" b="1" dirty="0" smtClean="0">
                <a:latin typeface="Arial" pitchFamily="34" charset="0"/>
                <a:cs typeface="Arial" pitchFamily="34" charset="0"/>
              </a:rPr>
              <a:t>REPLACE</a:t>
            </a:r>
            <a:r>
              <a:rPr lang="en-US" sz="2400" b="1" dirty="0">
                <a:latin typeface="Arial" pitchFamily="34" charset="0"/>
                <a:cs typeface="Arial" pitchFamily="34" charset="0"/>
              </a:rPr>
              <a:t>()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 – A function used to substitute all occurrences of a specified substring within a string with another substring</a:t>
            </a:r>
            <a:r>
              <a:rPr lang="en-US" sz="2400" dirty="0" smtClean="0"/>
              <a:t>.</a:t>
            </a:r>
          </a:p>
          <a:p>
            <a:pPr marL="0" indent="0">
              <a:buNone/>
            </a:pPr>
            <a:endParaRPr lang="en-US" sz="24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276600"/>
            <a:ext cx="8458200" cy="2722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704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>
                <a:latin typeface="Arial" pitchFamily="34" charset="0"/>
                <a:cs typeface="Arial" pitchFamily="34" charset="0"/>
              </a:rPr>
              <a:t>32) Write 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an SQL query to replace every occurrence of the letter 'a' with '@' in the State column and display the updated State values from the 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SampleSuperstore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 table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.</a:t>
            </a:r>
          </a:p>
          <a:p>
            <a:pPr marL="0" indent="0">
              <a:buNone/>
            </a:pPr>
            <a:endParaRPr lang="en-US" sz="24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752601"/>
            <a:ext cx="8458200" cy="4246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040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flipV="1">
            <a:off x="990600" y="8001000"/>
            <a:ext cx="7955280" cy="1371600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381000"/>
            <a:ext cx="8610600" cy="60960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b="1" dirty="0">
                <a:latin typeface="Arial" pitchFamily="34" charset="0"/>
                <a:cs typeface="Arial" pitchFamily="34" charset="0"/>
              </a:rPr>
              <a:t>DDL (Data Definition Language</a:t>
            </a:r>
            <a:r>
              <a:rPr lang="en-US" sz="2400" b="1" dirty="0" smtClean="0">
                <a:latin typeface="Arial" pitchFamily="34" charset="0"/>
                <a:cs typeface="Arial" pitchFamily="34" charset="0"/>
              </a:rPr>
              <a:t>):</a:t>
            </a:r>
            <a:endParaRPr lang="en-US" sz="2400" dirty="0" smtClean="0">
              <a:latin typeface="Arial" pitchFamily="34" charset="0"/>
              <a:cs typeface="Arial" pitchFamily="34" charset="0"/>
            </a:endParaRPr>
          </a:p>
          <a:p>
            <a:pPr marL="0" indent="0">
              <a:buNone/>
            </a:pPr>
            <a:r>
              <a:rPr lang="en-US" sz="2400" dirty="0" smtClean="0">
                <a:latin typeface="Arial" pitchFamily="34" charset="0"/>
                <a:cs typeface="Arial" pitchFamily="34" charset="0"/>
              </a:rPr>
              <a:t>Used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 to specify and control the 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database's structure</a:t>
            </a:r>
          </a:p>
          <a:p>
            <a:pPr marL="0" indent="0">
              <a:buNone/>
            </a:pPr>
            <a:r>
              <a:rPr lang="en-US" sz="2400" dirty="0" smtClean="0">
                <a:latin typeface="Arial" pitchFamily="34" charset="0"/>
                <a:cs typeface="Arial" pitchFamily="34" charset="0"/>
              </a:rPr>
              <a:t> and its elements, such as tables, schemas, and  indexes. </a:t>
            </a:r>
          </a:p>
          <a:p>
            <a:pPr marL="0" indent="0">
              <a:buNone/>
            </a:pPr>
            <a:r>
              <a:rPr lang="en-US" sz="2400" b="1" dirty="0" smtClean="0">
                <a:latin typeface="Arial" pitchFamily="34" charset="0"/>
                <a:cs typeface="Arial" pitchFamily="34" charset="0"/>
              </a:rPr>
              <a:t>DML </a:t>
            </a:r>
            <a:r>
              <a:rPr lang="en-US" sz="2400" b="1" dirty="0">
                <a:latin typeface="Arial" pitchFamily="34" charset="0"/>
                <a:cs typeface="Arial" pitchFamily="34" charset="0"/>
              </a:rPr>
              <a:t>(Data Manipulation Language</a:t>
            </a:r>
            <a:r>
              <a:rPr lang="en-US" sz="2400" b="1" dirty="0" smtClean="0">
                <a:latin typeface="Arial" pitchFamily="34" charset="0"/>
                <a:cs typeface="Arial" pitchFamily="34" charset="0"/>
              </a:rPr>
              <a:t>):</a:t>
            </a:r>
          </a:p>
          <a:p>
            <a:pPr marL="0" indent="0">
              <a:buNone/>
            </a:pPr>
            <a:r>
              <a:rPr lang="en-US" sz="2400" dirty="0" smtClean="0">
                <a:latin typeface="Arial" pitchFamily="34" charset="0"/>
                <a:cs typeface="Arial" pitchFamily="34" charset="0"/>
              </a:rPr>
              <a:t>Used 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to change and alter the information kept in a database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.</a:t>
            </a:r>
          </a:p>
          <a:p>
            <a:pPr marL="0" indent="0">
              <a:buNone/>
            </a:pPr>
            <a:r>
              <a:rPr lang="en-US" sz="2400" b="1" dirty="0">
                <a:latin typeface="Arial" pitchFamily="34" charset="0"/>
                <a:cs typeface="Arial" pitchFamily="34" charset="0"/>
              </a:rPr>
              <a:t>DQL (Data Query Language):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>
                <a:latin typeface="Arial" pitchFamily="34" charset="0"/>
                <a:cs typeface="Arial" pitchFamily="34" charset="0"/>
              </a:rPr>
              <a:t>Utilized for 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accessing 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and query data from 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databases.</a:t>
            </a:r>
          </a:p>
          <a:p>
            <a:pPr marL="0" indent="0">
              <a:buNone/>
            </a:pPr>
            <a:r>
              <a:rPr lang="en-US" sz="2400" b="1" dirty="0">
                <a:latin typeface="Arial" pitchFamily="34" charset="0"/>
                <a:cs typeface="Arial" pitchFamily="34" charset="0"/>
              </a:rPr>
              <a:t>TCL (Transaction Control Language</a:t>
            </a:r>
            <a:r>
              <a:rPr lang="en-US" sz="2400" b="1" dirty="0" smtClean="0">
                <a:latin typeface="Arial" pitchFamily="34" charset="0"/>
                <a:cs typeface="Arial" pitchFamily="34" charset="0"/>
              </a:rPr>
              <a:t>):</a:t>
            </a:r>
          </a:p>
          <a:p>
            <a:pPr marL="0" indent="0">
              <a:buNone/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Controls database transactions to ensure 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the 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reliability and accuracy of data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.</a:t>
            </a:r>
          </a:p>
          <a:p>
            <a:pPr marL="0" indent="0">
              <a:buNone/>
            </a:pPr>
            <a:r>
              <a:rPr lang="en-US" sz="2400" b="1" dirty="0">
                <a:latin typeface="Arial" pitchFamily="34" charset="0"/>
                <a:cs typeface="Arial" pitchFamily="34" charset="0"/>
              </a:rPr>
              <a:t>DCL (Data Control Language):</a:t>
            </a:r>
          </a:p>
          <a:p>
            <a:pPr marL="0" indent="0">
              <a:buNone/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Establishes security settings and user rights to limit access to data</a:t>
            </a:r>
            <a:endParaRPr lang="en-US" sz="2400" b="1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9087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 smtClean="0">
                <a:latin typeface="Arial" pitchFamily="34" charset="0"/>
                <a:cs typeface="Arial" pitchFamily="34" charset="0"/>
              </a:rPr>
              <a:t>33) Write 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an SQL query to display the reversed version of each City name along with the original City name from the 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SampleSuperstore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 table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.</a:t>
            </a:r>
          </a:p>
          <a:p>
            <a:pPr marL="0" indent="0">
              <a:buNone/>
            </a:pPr>
            <a:r>
              <a:rPr lang="en-US" dirty="0" smtClean="0"/>
              <a:t>* </a:t>
            </a:r>
            <a:r>
              <a:rPr lang="en-US" sz="2400" b="1" dirty="0" smtClean="0">
                <a:latin typeface="Arial" pitchFamily="34" charset="0"/>
                <a:cs typeface="Arial" pitchFamily="34" charset="0"/>
              </a:rPr>
              <a:t>REVERSE</a:t>
            </a:r>
            <a:r>
              <a:rPr lang="en-US" sz="2400" b="1" dirty="0">
                <a:latin typeface="Arial" pitchFamily="34" charset="0"/>
                <a:cs typeface="Arial" pitchFamily="34" charset="0"/>
              </a:rPr>
              <a:t>()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 – A function used to reverse the order of characters in a string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.</a:t>
            </a:r>
          </a:p>
          <a:p>
            <a:pPr marL="0" indent="0">
              <a:buNone/>
            </a:pPr>
            <a:endParaRPr lang="en-US" sz="24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2514600"/>
            <a:ext cx="8382000" cy="3581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809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>
                <a:latin typeface="Arial" pitchFamily="34" charset="0"/>
                <a:cs typeface="Arial" pitchFamily="34" charset="0"/>
              </a:rPr>
              <a:t>34) Write 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an SQL query to display the remainder when the Postal Code is divided by 50, along with the corresponding City from the 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SampleSuperstore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 table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.</a:t>
            </a:r>
          </a:p>
          <a:p>
            <a:pPr marL="0" indent="0">
              <a:buNone/>
            </a:pPr>
            <a:r>
              <a:rPr lang="en-US" sz="2400" dirty="0" smtClean="0">
                <a:latin typeface="Arial" pitchFamily="34" charset="0"/>
                <a:cs typeface="Arial" pitchFamily="34" charset="0"/>
              </a:rPr>
              <a:t>* </a:t>
            </a:r>
            <a:r>
              <a:rPr lang="en-US" sz="2400" b="1" dirty="0" smtClean="0">
                <a:latin typeface="Arial" pitchFamily="34" charset="0"/>
                <a:cs typeface="Arial" pitchFamily="34" charset="0"/>
              </a:rPr>
              <a:t>MOD</a:t>
            </a:r>
            <a:r>
              <a:rPr lang="en-US" sz="2400" b="1" dirty="0">
                <a:latin typeface="Arial" pitchFamily="34" charset="0"/>
                <a:cs typeface="Arial" pitchFamily="34" charset="0"/>
              </a:rPr>
              <a:t>()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 – A function used to return the remainder of a division operation (modulus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).</a:t>
            </a:r>
          </a:p>
          <a:p>
            <a:pPr marL="0" indent="0">
              <a:buNone/>
            </a:pPr>
            <a:endParaRPr lang="en-US" sz="24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2574431"/>
            <a:ext cx="8458200" cy="3425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487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35) Write an SQL query to display the remainder when Sales is divided by 50, along with the corresponding State from the 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SampleSuperstore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 table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.</a:t>
            </a:r>
          </a:p>
          <a:p>
            <a:pPr marL="0" indent="0">
              <a:buNone/>
            </a:pPr>
            <a:endParaRPr lang="en-US" sz="24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752601"/>
            <a:ext cx="8382000" cy="4343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488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flipV="1">
            <a:off x="502920" y="8412480"/>
            <a:ext cx="8183880" cy="45719"/>
          </a:xfrm>
        </p:spPr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30352"/>
            <a:ext cx="8229600" cy="495604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en-US" sz="2400" b="1" dirty="0" smtClean="0">
              <a:latin typeface="Arial" pitchFamily="34" charset="0"/>
              <a:cs typeface="Arial" pitchFamily="34" charset="0"/>
            </a:endParaRPr>
          </a:p>
          <a:p>
            <a:pPr marL="0" indent="0">
              <a:buNone/>
            </a:pPr>
            <a:r>
              <a:rPr lang="en-US" sz="2600" b="1" dirty="0" smtClean="0">
                <a:latin typeface="Arial" pitchFamily="34" charset="0"/>
                <a:cs typeface="Arial" pitchFamily="34" charset="0"/>
              </a:rPr>
              <a:t>Conclusion:</a:t>
            </a:r>
            <a:endParaRPr lang="en-US" sz="2600" dirty="0">
              <a:latin typeface="Arial" pitchFamily="34" charset="0"/>
              <a:cs typeface="Arial" pitchFamily="34" charset="0"/>
            </a:endParaRPr>
          </a:p>
          <a:p>
            <a:pPr marL="0" indent="0">
              <a:buNone/>
            </a:pPr>
            <a:r>
              <a:rPr lang="en-US" sz="2600" dirty="0" smtClean="0">
                <a:latin typeface="Arial" pitchFamily="34" charset="0"/>
                <a:cs typeface="Arial" pitchFamily="34" charset="0"/>
              </a:rPr>
              <a:t>This </a:t>
            </a:r>
            <a:r>
              <a:rPr lang="en-US" sz="2600" dirty="0">
                <a:latin typeface="Arial" pitchFamily="34" charset="0"/>
                <a:cs typeface="Arial" pitchFamily="34" charset="0"/>
              </a:rPr>
              <a:t>project covered various SQL commands and queries to interact with the </a:t>
            </a:r>
            <a:r>
              <a:rPr lang="en-US" sz="2600" dirty="0" err="1">
                <a:latin typeface="Arial" pitchFamily="34" charset="0"/>
                <a:cs typeface="Arial" pitchFamily="34" charset="0"/>
              </a:rPr>
              <a:t>SampleSuperstore</a:t>
            </a:r>
            <a:r>
              <a:rPr lang="en-US" sz="2600" dirty="0">
                <a:latin typeface="Arial" pitchFamily="34" charset="0"/>
                <a:cs typeface="Arial" pitchFamily="34" charset="0"/>
              </a:rPr>
              <a:t> database, focusing on data retrieval, manipulation, and analysis</a:t>
            </a:r>
            <a:r>
              <a:rPr lang="en-US" sz="2600" dirty="0" smtClean="0">
                <a:latin typeface="Arial" pitchFamily="34" charset="0"/>
                <a:cs typeface="Arial" pitchFamily="34" charset="0"/>
              </a:rPr>
              <a:t>.</a:t>
            </a:r>
          </a:p>
          <a:p>
            <a:pPr marL="0" indent="0">
              <a:buNone/>
            </a:pPr>
            <a:r>
              <a:rPr lang="en-US" sz="2600" b="1" dirty="0">
                <a:latin typeface="Arial" pitchFamily="34" charset="0"/>
                <a:cs typeface="Arial" pitchFamily="34" charset="0"/>
              </a:rPr>
              <a:t>Key Concepts:</a:t>
            </a:r>
          </a:p>
          <a:p>
            <a:pPr>
              <a:buFont typeface="Wingdings" pitchFamily="2" charset="2"/>
              <a:buChar char="Ø"/>
            </a:pPr>
            <a:r>
              <a:rPr lang="en-US" sz="2600" b="1" dirty="0">
                <a:latin typeface="Arial" pitchFamily="34" charset="0"/>
                <a:cs typeface="Arial" pitchFamily="34" charset="0"/>
              </a:rPr>
              <a:t>Data Filtering:</a:t>
            </a:r>
            <a:r>
              <a:rPr lang="en-US" sz="2600" dirty="0">
                <a:latin typeface="Arial" pitchFamily="34" charset="0"/>
                <a:cs typeface="Arial" pitchFamily="34" charset="0"/>
              </a:rPr>
              <a:t> Using WHERE, AND, OR, IN, BETWEEN, etc.</a:t>
            </a:r>
          </a:p>
          <a:p>
            <a:pPr>
              <a:buFont typeface="Wingdings" pitchFamily="2" charset="2"/>
              <a:buChar char="Ø"/>
            </a:pPr>
            <a:r>
              <a:rPr lang="en-US" sz="2600" b="1" dirty="0">
                <a:latin typeface="Arial" pitchFamily="34" charset="0"/>
                <a:cs typeface="Arial" pitchFamily="34" charset="0"/>
              </a:rPr>
              <a:t>Aggregation:</a:t>
            </a:r>
            <a:r>
              <a:rPr lang="en-US" sz="2600" dirty="0">
                <a:latin typeface="Arial" pitchFamily="34" charset="0"/>
                <a:cs typeface="Arial" pitchFamily="34" charset="0"/>
              </a:rPr>
              <a:t> Using functions like SUM(), AVG(), COUNT(), MAX(), MIN(), and GROUP BY to aggregate data.</a:t>
            </a:r>
          </a:p>
          <a:p>
            <a:pPr marL="0" indent="0">
              <a:buNone/>
            </a:pPr>
            <a:endParaRPr lang="en-US" sz="2600" dirty="0" smtClean="0">
              <a:latin typeface="Arial" pitchFamily="34" charset="0"/>
              <a:cs typeface="Arial" pitchFamily="34" charset="0"/>
            </a:endParaRPr>
          </a:p>
          <a:p>
            <a:pPr marL="0" indent="0">
              <a:buNone/>
            </a:pPr>
            <a:endParaRPr lang="en-US" sz="2600" dirty="0" smtClean="0">
              <a:latin typeface="Arial" pitchFamily="34" charset="0"/>
              <a:cs typeface="Arial" pitchFamily="34" charset="0"/>
            </a:endParaRPr>
          </a:p>
          <a:p>
            <a:pPr marL="0" indent="0">
              <a:buNone/>
            </a:pPr>
            <a:endParaRPr lang="en-US" sz="2400" dirty="0">
              <a:latin typeface="Arial" pitchFamily="34" charset="0"/>
              <a:cs typeface="Arial" pitchFamily="34" charset="0"/>
            </a:endParaRPr>
          </a:p>
          <a:p>
            <a:pPr marL="0" indent="0">
              <a:buNone/>
            </a:pPr>
            <a:endParaRPr lang="en-US" sz="2400" dirty="0" smtClean="0">
              <a:latin typeface="Arial" pitchFamily="34" charset="0"/>
              <a:cs typeface="Arial" pitchFamily="34" charset="0"/>
            </a:endParaRPr>
          </a:p>
          <a:p>
            <a:pPr marL="0" indent="0">
              <a:buNone/>
            </a:pPr>
            <a:endParaRPr lang="en-US" sz="24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8592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flipV="1">
            <a:off x="502920" y="8412480"/>
            <a:ext cx="8183880" cy="45719"/>
          </a:xfrm>
        </p:spPr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530352"/>
            <a:ext cx="8305800" cy="5260848"/>
          </a:xfrm>
        </p:spPr>
        <p:txBody>
          <a:bodyPr>
            <a:normAutofit lnSpcReduction="10000"/>
          </a:bodyPr>
          <a:lstStyle/>
          <a:p>
            <a:pPr>
              <a:buFont typeface="Wingdings" pitchFamily="2" charset="2"/>
              <a:buChar char="Ø"/>
            </a:pPr>
            <a:r>
              <a:rPr lang="en-US" sz="2400" b="1" dirty="0" err="1" smtClean="0">
                <a:latin typeface="Arial" pitchFamily="34" charset="0"/>
                <a:cs typeface="Arial" pitchFamily="34" charset="0"/>
              </a:rPr>
              <a:t>Subqueries</a:t>
            </a:r>
            <a:r>
              <a:rPr lang="en-US" sz="2400" b="1" dirty="0">
                <a:latin typeface="Arial" pitchFamily="34" charset="0"/>
                <a:cs typeface="Arial" pitchFamily="34" charset="0"/>
              </a:rPr>
              <a:t>: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 Performing nested queries for advanced data analysis.</a:t>
            </a:r>
          </a:p>
          <a:p>
            <a:pPr>
              <a:buFont typeface="Wingdings" pitchFamily="2" charset="2"/>
              <a:buChar char="Ø"/>
            </a:pPr>
            <a:r>
              <a:rPr lang="en-US" sz="2400" b="1" dirty="0">
                <a:latin typeface="Arial" pitchFamily="34" charset="0"/>
                <a:cs typeface="Arial" pitchFamily="34" charset="0"/>
              </a:rPr>
              <a:t>String Functions: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 Utilizing functions like UPPER(), SUBSTRING(), REPLACE(), and LENGTH() for data transformation.</a:t>
            </a:r>
          </a:p>
          <a:p>
            <a:pPr>
              <a:buFont typeface="Wingdings" pitchFamily="2" charset="2"/>
              <a:buChar char="Ø"/>
            </a:pPr>
            <a:r>
              <a:rPr lang="en-US" sz="2400" b="1" dirty="0">
                <a:latin typeface="Arial" pitchFamily="34" charset="0"/>
                <a:cs typeface="Arial" pitchFamily="34" charset="0"/>
              </a:rPr>
              <a:t>Data Sorting and Grouping: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 Sorting results with ORDER BY and grouping data with GROUP BY, filtering groups with HAVING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.</a:t>
            </a:r>
          </a:p>
          <a:p>
            <a:pPr>
              <a:buFont typeface="Wingdings" pitchFamily="2" charset="2"/>
              <a:buChar char="Ø"/>
            </a:pPr>
            <a:endParaRPr lang="en-US" sz="2400" dirty="0">
              <a:latin typeface="Arial" pitchFamily="34" charset="0"/>
              <a:cs typeface="Arial" pitchFamily="34" charset="0"/>
            </a:endParaRPr>
          </a:p>
          <a:p>
            <a:pPr marL="0" indent="0">
              <a:buNone/>
            </a:pPr>
            <a:r>
              <a:rPr lang="en-US" sz="2400" b="1" dirty="0">
                <a:latin typeface="Arial" pitchFamily="34" charset="0"/>
                <a:cs typeface="Arial" pitchFamily="34" charset="0"/>
              </a:rPr>
              <a:t>Outcome</a:t>
            </a:r>
            <a:r>
              <a:rPr lang="en-US" sz="2400" dirty="0"/>
              <a:t>:</a:t>
            </a:r>
          </a:p>
          <a:p>
            <a:pPr marL="0" indent="0">
              <a:buNone/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Understanding how to work with and evaluate big datasets has been made easier by the initiative, which has also made it simpler to extract insightful information for commercial decision-making.</a:t>
            </a:r>
          </a:p>
          <a:p>
            <a:pPr marL="0" indent="0">
              <a:buNone/>
            </a:pPr>
            <a:endParaRPr lang="en-US" sz="2400" dirty="0">
              <a:latin typeface="Arial" pitchFamily="34" charset="0"/>
              <a:cs typeface="Arial" pitchFamily="34" charset="0"/>
            </a:endParaRPr>
          </a:p>
          <a:p>
            <a:pPr marL="0" indent="0">
              <a:buNone/>
            </a:pPr>
            <a:endParaRPr lang="en-US" sz="2400" dirty="0">
              <a:latin typeface="Arial" pitchFamily="34" charset="0"/>
              <a:cs typeface="Arial" pitchFamily="34" charset="0"/>
            </a:endParaRPr>
          </a:p>
          <a:p>
            <a:pPr marL="0" indent="0">
              <a:buNone/>
            </a:pPr>
            <a:endParaRPr lang="en-US" sz="24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8370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2590800"/>
            <a:ext cx="8183880" cy="1219200"/>
          </a:xfrm>
        </p:spPr>
        <p:txBody>
          <a:bodyPr/>
          <a:lstStyle/>
          <a:p>
            <a:r>
              <a:rPr lang="en-US" smtClean="0"/>
              <a:t>                  </a:t>
            </a:r>
            <a:r>
              <a:rPr lang="en-US" smtClean="0"/>
              <a:t>Thank you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0128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8915400"/>
            <a:ext cx="7879080" cy="228600"/>
          </a:xfrm>
        </p:spPr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530352"/>
            <a:ext cx="8183880" cy="518464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 smtClean="0">
                <a:latin typeface="Arial" pitchFamily="34" charset="0"/>
                <a:cs typeface="Arial" pitchFamily="34" charset="0"/>
              </a:rPr>
              <a:t>SQL Functions:</a:t>
            </a:r>
          </a:p>
          <a:p>
            <a:pPr>
              <a:buFont typeface="Wingdings" pitchFamily="2" charset="2"/>
              <a:buChar char="Ø"/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Aggregate Functions (SUM, AVG, COUNT, etc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.).</a:t>
            </a:r>
          </a:p>
          <a:p>
            <a:pPr>
              <a:buFont typeface="Wingdings" pitchFamily="2" charset="2"/>
              <a:buChar char="Ø"/>
            </a:pPr>
            <a:r>
              <a:rPr lang="en-US" sz="2400" dirty="0" smtClean="0">
                <a:latin typeface="Arial" pitchFamily="34" charset="0"/>
                <a:cs typeface="Arial" pitchFamily="34" charset="0"/>
              </a:rPr>
              <a:t>String 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Functions (CONCAT, LENGTH, UPPER, etc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.).</a:t>
            </a:r>
          </a:p>
          <a:p>
            <a:pPr marL="0" indent="0">
              <a:buNone/>
            </a:pPr>
            <a:r>
              <a:rPr lang="en-US" sz="2600" b="1" dirty="0">
                <a:latin typeface="Arial" pitchFamily="34" charset="0"/>
                <a:cs typeface="Arial" pitchFamily="34" charset="0"/>
              </a:rPr>
              <a:t>SQL </a:t>
            </a:r>
            <a:r>
              <a:rPr lang="en-US" sz="2600" b="1" dirty="0" smtClean="0">
                <a:latin typeface="Arial" pitchFamily="34" charset="0"/>
                <a:cs typeface="Arial" pitchFamily="34" charset="0"/>
              </a:rPr>
              <a:t>Keys:</a:t>
            </a:r>
            <a:endParaRPr lang="en-US" sz="2600" b="1" dirty="0">
              <a:latin typeface="Arial" pitchFamily="34" charset="0"/>
              <a:cs typeface="Arial" pitchFamily="34" charset="0"/>
            </a:endParaRPr>
          </a:p>
          <a:p>
            <a:pPr marL="0" indent="0">
              <a:buNone/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Discuss the types of keys used in databases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:</a:t>
            </a:r>
          </a:p>
          <a:p>
            <a:pPr>
              <a:buFont typeface="Wingdings" pitchFamily="2" charset="2"/>
              <a:buChar char="Ø"/>
            </a:pPr>
            <a:r>
              <a:rPr lang="en-US" sz="2400" b="1" dirty="0" smtClean="0">
                <a:latin typeface="Arial" pitchFamily="34" charset="0"/>
                <a:cs typeface="Arial" pitchFamily="34" charset="0"/>
              </a:rPr>
              <a:t>Primary Key: 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Ensures 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each record is unique</a:t>
            </a:r>
            <a:r>
              <a:rPr lang="en-US" sz="2400" dirty="0" smtClean="0"/>
              <a:t>.</a:t>
            </a:r>
          </a:p>
          <a:p>
            <a:pPr>
              <a:buFont typeface="Wingdings" pitchFamily="2" charset="2"/>
              <a:buChar char="Ø"/>
            </a:pPr>
            <a:r>
              <a:rPr lang="en-US" sz="2400" b="1" dirty="0" smtClean="0">
                <a:latin typeface="Arial" pitchFamily="34" charset="0"/>
                <a:cs typeface="Arial" pitchFamily="34" charset="0"/>
              </a:rPr>
              <a:t>Foreign Key: 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Maintains 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relationships between 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tables</a:t>
            </a:r>
          </a:p>
          <a:p>
            <a:pPr>
              <a:buFont typeface="Wingdings" pitchFamily="2" charset="2"/>
              <a:buChar char="Ø"/>
            </a:pPr>
            <a:r>
              <a:rPr lang="en-US" sz="2400" b="1" dirty="0">
                <a:latin typeface="Arial" pitchFamily="34" charset="0"/>
                <a:cs typeface="Arial" pitchFamily="34" charset="0"/>
              </a:rPr>
              <a:t>Unique Key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: Prevents duplicate values in a column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.</a:t>
            </a:r>
          </a:p>
          <a:p>
            <a:pPr marL="0" indent="0">
              <a:buNone/>
            </a:pPr>
            <a:r>
              <a:rPr lang="en-US" sz="2400" b="1" dirty="0">
                <a:latin typeface="Arial" pitchFamily="34" charset="0"/>
                <a:cs typeface="Arial" pitchFamily="34" charset="0"/>
              </a:rPr>
              <a:t>SQL </a:t>
            </a:r>
            <a:r>
              <a:rPr lang="en-US" sz="2400" b="1" dirty="0" smtClean="0">
                <a:latin typeface="Arial" pitchFamily="34" charset="0"/>
                <a:cs typeface="Arial" pitchFamily="34" charset="0"/>
              </a:rPr>
              <a:t>Joins:</a:t>
            </a:r>
          </a:p>
          <a:p>
            <a:pPr marL="0" indent="0">
              <a:buNone/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Describe how to merge data from different 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tables.</a:t>
            </a:r>
          </a:p>
          <a:p>
            <a:pPr marL="0" indent="0">
              <a:buNone/>
            </a:pPr>
            <a:r>
              <a:rPr lang="en-US" sz="2400" dirty="0" smtClean="0">
                <a:latin typeface="Arial" pitchFamily="34" charset="0"/>
                <a:cs typeface="Arial" pitchFamily="34" charset="0"/>
              </a:rPr>
              <a:t>Cartesian Join, 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Inner Join, Outer 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Join, Natural Join, Self Join</a:t>
            </a:r>
            <a:endParaRPr lang="en-US" sz="2400" b="1" dirty="0">
              <a:latin typeface="Arial" pitchFamily="34" charset="0"/>
              <a:cs typeface="Arial" pitchFamily="34" charset="0"/>
            </a:endParaRPr>
          </a:p>
          <a:p>
            <a:pPr marL="0" indent="0">
              <a:buNone/>
            </a:pPr>
            <a:endParaRPr lang="en-US" sz="2400" b="1" dirty="0" smtClean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752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flipV="1">
            <a:off x="502920" y="8488681"/>
            <a:ext cx="8183880" cy="45719"/>
          </a:xfrm>
        </p:spPr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b="1" dirty="0" smtClean="0"/>
              <a:t>               </a:t>
            </a:r>
            <a:r>
              <a:rPr lang="en-IN" b="1" dirty="0" smtClean="0">
                <a:latin typeface="Arial" pitchFamily="34" charset="0"/>
                <a:cs typeface="Arial" pitchFamily="34" charset="0"/>
              </a:rPr>
              <a:t>Creating </a:t>
            </a:r>
            <a:r>
              <a:rPr lang="en-IN" b="1" dirty="0">
                <a:latin typeface="Arial" pitchFamily="34" charset="0"/>
                <a:cs typeface="Arial" pitchFamily="34" charset="0"/>
              </a:rPr>
              <a:t>a Database</a:t>
            </a:r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524000"/>
            <a:ext cx="8229600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643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          </a:t>
            </a:r>
            <a:r>
              <a:rPr lang="en-US" b="1" dirty="0" smtClean="0">
                <a:latin typeface="Arial" pitchFamily="34" charset="0"/>
                <a:cs typeface="Arial" pitchFamily="34" charset="0"/>
              </a:rPr>
              <a:t>Table</a:t>
            </a:r>
            <a:r>
              <a:rPr lang="en-US" b="1" dirty="0">
                <a:latin typeface="Arial" pitchFamily="34" charset="0"/>
                <a:cs typeface="Arial" pitchFamily="34" charset="0"/>
              </a:rPr>
              <a:t>: </a:t>
            </a:r>
            <a:r>
              <a:rPr lang="en-US" b="1" dirty="0" err="1" smtClean="0">
                <a:latin typeface="Arial" pitchFamily="34" charset="0"/>
                <a:cs typeface="Arial" pitchFamily="34" charset="0"/>
              </a:rPr>
              <a:t>Samplesuperstore</a:t>
            </a:r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143001"/>
            <a:ext cx="8229600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424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 smtClean="0"/>
              <a:t>1)Write </a:t>
            </a:r>
            <a:r>
              <a:rPr lang="en-US" sz="2400" dirty="0"/>
              <a:t>an SQL query to display the Profit from the 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SampleSuperstore</a:t>
            </a:r>
            <a:r>
              <a:rPr lang="en-US" sz="2400" dirty="0"/>
              <a:t> table where the profit is less than zero</a:t>
            </a:r>
            <a:r>
              <a:rPr lang="en-US" sz="2400" dirty="0" smtClean="0"/>
              <a:t>.</a:t>
            </a:r>
          </a:p>
          <a:p>
            <a:pPr marL="0" indent="0">
              <a:buNone/>
            </a:pPr>
            <a:r>
              <a:rPr lang="en-US" sz="2400" dirty="0" smtClean="0">
                <a:latin typeface="Arial" pitchFamily="34" charset="0"/>
                <a:cs typeface="Arial" pitchFamily="34" charset="0"/>
              </a:rPr>
              <a:t>*</a:t>
            </a:r>
            <a:r>
              <a:rPr lang="en-US" sz="2400" b="1" dirty="0">
                <a:latin typeface="Arial" pitchFamily="34" charset="0"/>
                <a:cs typeface="Arial" pitchFamily="34" charset="0"/>
              </a:rPr>
              <a:t>WHERE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 – Used to filter records based on a specified condition</a:t>
            </a:r>
            <a:r>
              <a:rPr lang="en-US" sz="2400" dirty="0" smtClean="0"/>
              <a:t>.</a:t>
            </a:r>
          </a:p>
          <a:p>
            <a:pPr marL="0" indent="0">
              <a:buNone/>
            </a:pPr>
            <a:endParaRPr lang="en-US" sz="24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209800"/>
            <a:ext cx="85344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926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 smtClean="0">
                <a:latin typeface="Arial" pitchFamily="34" charset="0"/>
                <a:cs typeface="Arial" pitchFamily="34" charset="0"/>
              </a:rPr>
              <a:t>2)Write 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an SQL query to display the Sales from the 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SampleSuperstore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 table where the sales are between 300 and 500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.</a:t>
            </a:r>
          </a:p>
          <a:p>
            <a:pPr marL="0" indent="0">
              <a:buNone/>
            </a:pPr>
            <a:r>
              <a:rPr lang="en-US" sz="2400" dirty="0" smtClean="0">
                <a:latin typeface="Arial" pitchFamily="34" charset="0"/>
                <a:cs typeface="Arial" pitchFamily="34" charset="0"/>
              </a:rPr>
              <a:t>*</a:t>
            </a:r>
            <a:r>
              <a:rPr lang="en-US" sz="2400" b="1" dirty="0" smtClean="0">
                <a:latin typeface="Arial" pitchFamily="34" charset="0"/>
                <a:cs typeface="Arial" pitchFamily="34" charset="0"/>
              </a:rPr>
              <a:t> BETWEEN 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– Used to filter records within a specified range, inclusive of the boundary values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.</a:t>
            </a:r>
          </a:p>
          <a:p>
            <a:pPr>
              <a:buFont typeface="Arial" charset="0"/>
              <a:buChar char="•"/>
            </a:pPr>
            <a:endParaRPr lang="en-US" sz="2400" dirty="0" smtClean="0">
              <a:latin typeface="Arial" pitchFamily="34" charset="0"/>
              <a:cs typeface="Arial" pitchFamily="34" charset="0"/>
            </a:endParaRPr>
          </a:p>
          <a:p>
            <a:pPr>
              <a:buFont typeface="Arial" charset="0"/>
              <a:buChar char="•"/>
            </a:pPr>
            <a:endParaRPr lang="en-US" sz="2400" dirty="0">
              <a:latin typeface="Arial" pitchFamily="34" charset="0"/>
              <a:cs typeface="Arial" pitchFamily="34" charset="0"/>
            </a:endParaRPr>
          </a:p>
          <a:p>
            <a:pPr marL="0" indent="0">
              <a:buNone/>
            </a:pPr>
            <a:endParaRPr lang="en-US" sz="2400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2743200"/>
            <a:ext cx="8382000" cy="3319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152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spect">
  <a:themeElements>
    <a:clrScheme name="Aspect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Aspect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A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270000"/>
              </a:schemeClr>
            </a:gs>
            <a:gs pos="25000">
              <a:schemeClr val="phClr">
                <a:tint val="60000"/>
                <a:satMod val="300000"/>
              </a:schemeClr>
            </a:gs>
            <a:gs pos="100000">
              <a:schemeClr val="phClr">
                <a:tint val="29000"/>
                <a:satMod val="40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5000"/>
                <a:satMod val="155000"/>
              </a:schemeClr>
            </a:gs>
            <a:gs pos="60000">
              <a:schemeClr val="phClr">
                <a:shade val="95000"/>
                <a:satMod val="150000"/>
              </a:schemeClr>
            </a:gs>
            <a:gs pos="100000">
              <a:schemeClr val="phClr">
                <a:tint val="87000"/>
                <a:satMod val="2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atMod val="150000"/>
            </a:schemeClr>
          </a:solidFill>
          <a:prstDash val="solid"/>
        </a:ln>
        <a:ln w="425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2000000"/>
            </a:lightRig>
          </a:scene3d>
          <a:sp3d prstMaterial="powder">
            <a:bevelT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35000"/>
                <a:satMod val="150000"/>
              </a:schemeClr>
            </a:gs>
            <a:gs pos="45000">
              <a:schemeClr val="phClr">
                <a:shade val="68000"/>
                <a:satMod val="155000"/>
              </a:schemeClr>
            </a:gs>
            <a:gs pos="100000">
              <a:schemeClr val="phClr">
                <a:tint val="70000"/>
                <a:satMod val="175000"/>
              </a:schemeClr>
            </a:gs>
          </a:gsLst>
          <a:lin ang="16200000" scaled="0"/>
        </a:gradFill>
        <a:blipFill>
          <a:blip xmlns:r="http://schemas.openxmlformats.org/officeDocument/2006/relationships" r:embed="rId1">
            <a:duotone>
              <a:schemeClr val="phClr">
                <a:shade val="800"/>
                <a:satMod val="150000"/>
              </a:schemeClr>
              <a:schemeClr val="phClr">
                <a:tint val="80000"/>
                <a:satMod val="150000"/>
              </a:schemeClr>
            </a:duotone>
          </a:blip>
          <a:tile tx="0" ty="0" sx="75000" sy="7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Aspect</Template>
  <TotalTime>239</TotalTime>
  <Words>1860</Words>
  <Application>Microsoft Office PowerPoint</Application>
  <PresentationFormat>On-screen Show (4:3)</PresentationFormat>
  <Paragraphs>126</Paragraphs>
  <Slides>45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46" baseType="lpstr">
      <vt:lpstr>Aspect</vt:lpstr>
      <vt:lpstr>SQL  STRUCTURED QUERY LANGUAGE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                Thank you</vt:lpstr>
    </vt:vector>
  </TitlesOfParts>
  <Company>home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SQL  STRUCTURED QUERY LANGUAGE</dc:title>
  <dc:creator>ismail - [2010]</dc:creator>
  <cp:lastModifiedBy>ismail - [2010]</cp:lastModifiedBy>
  <cp:revision>24</cp:revision>
  <dcterms:created xsi:type="dcterms:W3CDTF">2024-12-15T20:05:03Z</dcterms:created>
  <dcterms:modified xsi:type="dcterms:W3CDTF">2024-12-16T00:17:58Z</dcterms:modified>
</cp:coreProperties>
</file>